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3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77973" y="1727073"/>
            <a:ext cx="3547110" cy="459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7879" y="1004316"/>
            <a:ext cx="3860292" cy="386181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3795" y="5939597"/>
            <a:ext cx="2958044" cy="4202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9345168" y="5513044"/>
            <a:ext cx="448945" cy="854075"/>
          </a:xfrm>
          <a:custGeom>
            <a:avLst/>
            <a:gdLst/>
            <a:ahLst/>
            <a:cxnLst/>
            <a:rect l="l" t="t" r="r" b="b"/>
            <a:pathLst>
              <a:path w="448945" h="854075">
                <a:moveTo>
                  <a:pt x="261531" y="25984"/>
                </a:moveTo>
                <a:lnTo>
                  <a:pt x="234670" y="25984"/>
                </a:lnTo>
                <a:lnTo>
                  <a:pt x="234670" y="0"/>
                </a:lnTo>
                <a:lnTo>
                  <a:pt x="213334" y="0"/>
                </a:lnTo>
                <a:lnTo>
                  <a:pt x="213334" y="25984"/>
                </a:lnTo>
                <a:lnTo>
                  <a:pt x="186461" y="25984"/>
                </a:lnTo>
                <a:lnTo>
                  <a:pt x="186461" y="47256"/>
                </a:lnTo>
                <a:lnTo>
                  <a:pt x="213334" y="47256"/>
                </a:lnTo>
                <a:lnTo>
                  <a:pt x="213334" y="74028"/>
                </a:lnTo>
                <a:lnTo>
                  <a:pt x="234670" y="74028"/>
                </a:lnTo>
                <a:lnTo>
                  <a:pt x="234670" y="47256"/>
                </a:lnTo>
                <a:lnTo>
                  <a:pt x="261531" y="47256"/>
                </a:lnTo>
                <a:lnTo>
                  <a:pt x="261531" y="25984"/>
                </a:lnTo>
                <a:close/>
              </a:path>
              <a:path w="448945" h="854075">
                <a:moveTo>
                  <a:pt x="401383" y="308660"/>
                </a:moveTo>
                <a:lnTo>
                  <a:pt x="359930" y="290842"/>
                </a:lnTo>
                <a:lnTo>
                  <a:pt x="316344" y="277749"/>
                </a:lnTo>
                <a:lnTo>
                  <a:pt x="270827" y="269684"/>
                </a:lnTo>
                <a:lnTo>
                  <a:pt x="223596" y="266928"/>
                </a:lnTo>
                <a:lnTo>
                  <a:pt x="176771" y="269684"/>
                </a:lnTo>
                <a:lnTo>
                  <a:pt x="131648" y="277660"/>
                </a:lnTo>
                <a:lnTo>
                  <a:pt x="88379" y="290512"/>
                </a:lnTo>
                <a:lnTo>
                  <a:pt x="47396" y="307873"/>
                </a:lnTo>
                <a:lnTo>
                  <a:pt x="71894" y="356692"/>
                </a:lnTo>
                <a:lnTo>
                  <a:pt x="107403" y="341071"/>
                </a:lnTo>
                <a:lnTo>
                  <a:pt x="144983" y="329717"/>
                </a:lnTo>
                <a:lnTo>
                  <a:pt x="184340" y="322808"/>
                </a:lnTo>
                <a:lnTo>
                  <a:pt x="225183" y="320471"/>
                </a:lnTo>
                <a:lnTo>
                  <a:pt x="265633" y="322808"/>
                </a:lnTo>
                <a:lnTo>
                  <a:pt x="304685" y="329628"/>
                </a:lnTo>
                <a:lnTo>
                  <a:pt x="342188" y="340728"/>
                </a:lnTo>
                <a:lnTo>
                  <a:pt x="377672" y="355892"/>
                </a:lnTo>
                <a:lnTo>
                  <a:pt x="395452" y="320471"/>
                </a:lnTo>
                <a:lnTo>
                  <a:pt x="401383" y="308660"/>
                </a:lnTo>
                <a:close/>
              </a:path>
              <a:path w="448945" h="854075">
                <a:moveTo>
                  <a:pt x="438518" y="370065"/>
                </a:moveTo>
                <a:lnTo>
                  <a:pt x="10261" y="370065"/>
                </a:lnTo>
                <a:lnTo>
                  <a:pt x="10261" y="796836"/>
                </a:lnTo>
                <a:lnTo>
                  <a:pt x="59385" y="820966"/>
                </a:lnTo>
                <a:lnTo>
                  <a:pt x="111696" y="838758"/>
                </a:lnTo>
                <a:lnTo>
                  <a:pt x="166827" y="849757"/>
                </a:lnTo>
                <a:lnTo>
                  <a:pt x="224383" y="853528"/>
                </a:lnTo>
                <a:lnTo>
                  <a:pt x="281609" y="849757"/>
                </a:lnTo>
                <a:lnTo>
                  <a:pt x="336689" y="838758"/>
                </a:lnTo>
                <a:lnTo>
                  <a:pt x="388950" y="820966"/>
                </a:lnTo>
                <a:lnTo>
                  <a:pt x="437730" y="796836"/>
                </a:lnTo>
                <a:lnTo>
                  <a:pt x="438518" y="796836"/>
                </a:lnTo>
                <a:lnTo>
                  <a:pt x="438518" y="370065"/>
                </a:lnTo>
                <a:close/>
              </a:path>
              <a:path w="448945" h="854075">
                <a:moveTo>
                  <a:pt x="448792" y="207086"/>
                </a:moveTo>
                <a:lnTo>
                  <a:pt x="441286" y="169824"/>
                </a:lnTo>
                <a:lnTo>
                  <a:pt x="430872" y="154330"/>
                </a:lnTo>
                <a:lnTo>
                  <a:pt x="420738" y="139268"/>
                </a:lnTo>
                <a:lnTo>
                  <a:pt x="408051" y="130721"/>
                </a:lnTo>
                <a:lnTo>
                  <a:pt x="390118" y="118618"/>
                </a:lnTo>
                <a:lnTo>
                  <a:pt x="364121" y="113385"/>
                </a:lnTo>
                <a:lnTo>
                  <a:pt x="352386" y="111023"/>
                </a:lnTo>
                <a:lnTo>
                  <a:pt x="345274" y="111023"/>
                </a:lnTo>
                <a:lnTo>
                  <a:pt x="338963" y="111810"/>
                </a:lnTo>
                <a:lnTo>
                  <a:pt x="331851" y="113385"/>
                </a:lnTo>
                <a:lnTo>
                  <a:pt x="318287" y="102806"/>
                </a:lnTo>
                <a:lnTo>
                  <a:pt x="309676" y="98425"/>
                </a:lnTo>
                <a:lnTo>
                  <a:pt x="302717" y="94881"/>
                </a:lnTo>
                <a:lnTo>
                  <a:pt x="285521" y="89916"/>
                </a:lnTo>
                <a:lnTo>
                  <a:pt x="267068" y="88201"/>
                </a:lnTo>
                <a:lnTo>
                  <a:pt x="255841" y="88912"/>
                </a:lnTo>
                <a:lnTo>
                  <a:pt x="244830" y="90944"/>
                </a:lnTo>
                <a:lnTo>
                  <a:pt x="234276" y="94170"/>
                </a:lnTo>
                <a:lnTo>
                  <a:pt x="224383" y="98425"/>
                </a:lnTo>
                <a:lnTo>
                  <a:pt x="214503" y="94170"/>
                </a:lnTo>
                <a:lnTo>
                  <a:pt x="203949" y="90944"/>
                </a:lnTo>
                <a:lnTo>
                  <a:pt x="192951" y="88912"/>
                </a:lnTo>
                <a:lnTo>
                  <a:pt x="181724" y="88201"/>
                </a:lnTo>
                <a:lnTo>
                  <a:pt x="163258" y="89916"/>
                </a:lnTo>
                <a:lnTo>
                  <a:pt x="145973" y="94881"/>
                </a:lnTo>
                <a:lnTo>
                  <a:pt x="130162" y="102806"/>
                </a:lnTo>
                <a:lnTo>
                  <a:pt x="116141" y="113385"/>
                </a:lnTo>
                <a:lnTo>
                  <a:pt x="109829" y="111810"/>
                </a:lnTo>
                <a:lnTo>
                  <a:pt x="102704" y="111023"/>
                </a:lnTo>
                <a:lnTo>
                  <a:pt x="95605" y="111023"/>
                </a:lnTo>
                <a:lnTo>
                  <a:pt x="58331" y="118618"/>
                </a:lnTo>
                <a:lnTo>
                  <a:pt x="27940" y="139268"/>
                </a:lnTo>
                <a:lnTo>
                  <a:pt x="7493" y="169824"/>
                </a:lnTo>
                <a:lnTo>
                  <a:pt x="0" y="207086"/>
                </a:lnTo>
                <a:lnTo>
                  <a:pt x="2298" y="228269"/>
                </a:lnTo>
                <a:lnTo>
                  <a:pt x="8877" y="247738"/>
                </a:lnTo>
                <a:lnTo>
                  <a:pt x="19329" y="264998"/>
                </a:lnTo>
                <a:lnTo>
                  <a:pt x="33185" y="279527"/>
                </a:lnTo>
                <a:lnTo>
                  <a:pt x="45161" y="273786"/>
                </a:lnTo>
                <a:lnTo>
                  <a:pt x="57378" y="268401"/>
                </a:lnTo>
                <a:lnTo>
                  <a:pt x="69735" y="263474"/>
                </a:lnTo>
                <a:lnTo>
                  <a:pt x="82169" y="259054"/>
                </a:lnTo>
                <a:lnTo>
                  <a:pt x="66332" y="251815"/>
                </a:lnTo>
                <a:lnTo>
                  <a:pt x="53822" y="240157"/>
                </a:lnTo>
                <a:lnTo>
                  <a:pt x="45605" y="224955"/>
                </a:lnTo>
                <a:lnTo>
                  <a:pt x="42659" y="207086"/>
                </a:lnTo>
                <a:lnTo>
                  <a:pt x="46291" y="187667"/>
                </a:lnTo>
                <a:lnTo>
                  <a:pt x="56286" y="171564"/>
                </a:lnTo>
                <a:lnTo>
                  <a:pt x="71323" y="160032"/>
                </a:lnTo>
                <a:lnTo>
                  <a:pt x="90068" y="154330"/>
                </a:lnTo>
                <a:lnTo>
                  <a:pt x="87998" y="161556"/>
                </a:lnTo>
                <a:lnTo>
                  <a:pt x="86512" y="168998"/>
                </a:lnTo>
                <a:lnTo>
                  <a:pt x="85623" y="176593"/>
                </a:lnTo>
                <a:lnTo>
                  <a:pt x="85331" y="184251"/>
                </a:lnTo>
                <a:lnTo>
                  <a:pt x="87071" y="202780"/>
                </a:lnTo>
                <a:lnTo>
                  <a:pt x="92138" y="220179"/>
                </a:lnTo>
                <a:lnTo>
                  <a:pt x="100330" y="235966"/>
                </a:lnTo>
                <a:lnTo>
                  <a:pt x="111404" y="249605"/>
                </a:lnTo>
                <a:lnTo>
                  <a:pt x="127533" y="245770"/>
                </a:lnTo>
                <a:lnTo>
                  <a:pt x="143891" y="242519"/>
                </a:lnTo>
                <a:lnTo>
                  <a:pt x="160401" y="239864"/>
                </a:lnTo>
                <a:lnTo>
                  <a:pt x="176987" y="237794"/>
                </a:lnTo>
                <a:lnTo>
                  <a:pt x="168719" y="236029"/>
                </a:lnTo>
                <a:lnTo>
                  <a:pt x="132930" y="206692"/>
                </a:lnTo>
                <a:lnTo>
                  <a:pt x="127990" y="184251"/>
                </a:lnTo>
                <a:lnTo>
                  <a:pt x="127990" y="177952"/>
                </a:lnTo>
                <a:lnTo>
                  <a:pt x="128778" y="172453"/>
                </a:lnTo>
                <a:lnTo>
                  <a:pt x="131152" y="166928"/>
                </a:lnTo>
                <a:lnTo>
                  <a:pt x="135712" y="156908"/>
                </a:lnTo>
                <a:lnTo>
                  <a:pt x="137617" y="154330"/>
                </a:lnTo>
                <a:lnTo>
                  <a:pt x="142113" y="148234"/>
                </a:lnTo>
                <a:lnTo>
                  <a:pt x="150152" y="141020"/>
                </a:lnTo>
                <a:lnTo>
                  <a:pt x="159600" y="135432"/>
                </a:lnTo>
                <a:lnTo>
                  <a:pt x="166712" y="132283"/>
                </a:lnTo>
                <a:lnTo>
                  <a:pt x="173824" y="130721"/>
                </a:lnTo>
                <a:lnTo>
                  <a:pt x="183299" y="130721"/>
                </a:lnTo>
                <a:lnTo>
                  <a:pt x="184886" y="131508"/>
                </a:lnTo>
                <a:lnTo>
                  <a:pt x="192786" y="131508"/>
                </a:lnTo>
                <a:lnTo>
                  <a:pt x="197523" y="133070"/>
                </a:lnTo>
                <a:lnTo>
                  <a:pt x="203060" y="135432"/>
                </a:lnTo>
                <a:lnTo>
                  <a:pt x="203060" y="235432"/>
                </a:lnTo>
                <a:lnTo>
                  <a:pt x="209384" y="235432"/>
                </a:lnTo>
                <a:lnTo>
                  <a:pt x="216484" y="234645"/>
                </a:lnTo>
                <a:lnTo>
                  <a:pt x="231508" y="234645"/>
                </a:lnTo>
                <a:lnTo>
                  <a:pt x="238620" y="235432"/>
                </a:lnTo>
                <a:lnTo>
                  <a:pt x="245719" y="235432"/>
                </a:lnTo>
                <a:lnTo>
                  <a:pt x="245719" y="234645"/>
                </a:lnTo>
                <a:lnTo>
                  <a:pt x="245719" y="135432"/>
                </a:lnTo>
                <a:lnTo>
                  <a:pt x="250469" y="133070"/>
                </a:lnTo>
                <a:lnTo>
                  <a:pt x="255993" y="131508"/>
                </a:lnTo>
                <a:lnTo>
                  <a:pt x="263906" y="131508"/>
                </a:lnTo>
                <a:lnTo>
                  <a:pt x="265480" y="130721"/>
                </a:lnTo>
                <a:lnTo>
                  <a:pt x="274955" y="130721"/>
                </a:lnTo>
                <a:lnTo>
                  <a:pt x="282067" y="132283"/>
                </a:lnTo>
                <a:lnTo>
                  <a:pt x="313055" y="156908"/>
                </a:lnTo>
                <a:lnTo>
                  <a:pt x="320789" y="177952"/>
                </a:lnTo>
                <a:lnTo>
                  <a:pt x="320789" y="184251"/>
                </a:lnTo>
                <a:lnTo>
                  <a:pt x="301828" y="224409"/>
                </a:lnTo>
                <a:lnTo>
                  <a:pt x="270217" y="237794"/>
                </a:lnTo>
                <a:lnTo>
                  <a:pt x="287274" y="239877"/>
                </a:lnTo>
                <a:lnTo>
                  <a:pt x="304101" y="242620"/>
                </a:lnTo>
                <a:lnTo>
                  <a:pt x="320776" y="246100"/>
                </a:lnTo>
                <a:lnTo>
                  <a:pt x="337375" y="250393"/>
                </a:lnTo>
                <a:lnTo>
                  <a:pt x="348119" y="236296"/>
                </a:lnTo>
                <a:lnTo>
                  <a:pt x="356349" y="220281"/>
                </a:lnTo>
                <a:lnTo>
                  <a:pt x="361607" y="202768"/>
                </a:lnTo>
                <a:lnTo>
                  <a:pt x="363461" y="184251"/>
                </a:lnTo>
                <a:lnTo>
                  <a:pt x="363156" y="176593"/>
                </a:lnTo>
                <a:lnTo>
                  <a:pt x="362267" y="168998"/>
                </a:lnTo>
                <a:lnTo>
                  <a:pt x="360794" y="161556"/>
                </a:lnTo>
                <a:lnTo>
                  <a:pt x="358724" y="154330"/>
                </a:lnTo>
                <a:lnTo>
                  <a:pt x="377456" y="160032"/>
                </a:lnTo>
                <a:lnTo>
                  <a:pt x="392493" y="171564"/>
                </a:lnTo>
                <a:lnTo>
                  <a:pt x="402488" y="187667"/>
                </a:lnTo>
                <a:lnTo>
                  <a:pt x="406120" y="207086"/>
                </a:lnTo>
                <a:lnTo>
                  <a:pt x="403047" y="225056"/>
                </a:lnTo>
                <a:lnTo>
                  <a:pt x="394563" y="240449"/>
                </a:lnTo>
                <a:lnTo>
                  <a:pt x="381787" y="252158"/>
                </a:lnTo>
                <a:lnTo>
                  <a:pt x="365823" y="259054"/>
                </a:lnTo>
                <a:lnTo>
                  <a:pt x="378269" y="263486"/>
                </a:lnTo>
                <a:lnTo>
                  <a:pt x="390715" y="268503"/>
                </a:lnTo>
                <a:lnTo>
                  <a:pt x="403161" y="274116"/>
                </a:lnTo>
                <a:lnTo>
                  <a:pt x="415607" y="280314"/>
                </a:lnTo>
                <a:lnTo>
                  <a:pt x="429463" y="265328"/>
                </a:lnTo>
                <a:lnTo>
                  <a:pt x="439902" y="247840"/>
                </a:lnTo>
                <a:lnTo>
                  <a:pt x="446493" y="228257"/>
                </a:lnTo>
                <a:lnTo>
                  <a:pt x="448792" y="2070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419440" y="5941179"/>
            <a:ext cx="300355" cy="356235"/>
          </a:xfrm>
          <a:custGeom>
            <a:avLst/>
            <a:gdLst/>
            <a:ahLst/>
            <a:cxnLst/>
            <a:rect l="l" t="t" r="r" b="b"/>
            <a:pathLst>
              <a:path w="300354" h="356235">
                <a:moveTo>
                  <a:pt x="236645" y="201574"/>
                </a:moveTo>
                <a:lnTo>
                  <a:pt x="228498" y="203197"/>
                </a:lnTo>
                <a:lnTo>
                  <a:pt x="221241" y="208066"/>
                </a:lnTo>
                <a:lnTo>
                  <a:pt x="172249" y="254518"/>
                </a:lnTo>
                <a:lnTo>
                  <a:pt x="300249" y="254518"/>
                </a:lnTo>
                <a:lnTo>
                  <a:pt x="252057" y="208066"/>
                </a:lnTo>
                <a:lnTo>
                  <a:pt x="244794" y="203197"/>
                </a:lnTo>
                <a:lnTo>
                  <a:pt x="236645" y="201574"/>
                </a:lnTo>
                <a:close/>
              </a:path>
              <a:path w="300354" h="356235">
                <a:moveTo>
                  <a:pt x="65185" y="201574"/>
                </a:moveTo>
                <a:lnTo>
                  <a:pt x="57036" y="203197"/>
                </a:lnTo>
                <a:lnTo>
                  <a:pt x="49778" y="208066"/>
                </a:lnTo>
                <a:lnTo>
                  <a:pt x="789" y="254518"/>
                </a:lnTo>
                <a:lnTo>
                  <a:pt x="129586" y="254518"/>
                </a:lnTo>
                <a:lnTo>
                  <a:pt x="80593" y="208066"/>
                </a:lnTo>
                <a:lnTo>
                  <a:pt x="73334" y="203197"/>
                </a:lnTo>
                <a:lnTo>
                  <a:pt x="65185" y="201574"/>
                </a:lnTo>
                <a:close/>
              </a:path>
              <a:path w="300354" h="356235">
                <a:moveTo>
                  <a:pt x="148939" y="302358"/>
                </a:moveTo>
                <a:lnTo>
                  <a:pt x="140792" y="303981"/>
                </a:lnTo>
                <a:lnTo>
                  <a:pt x="133535" y="308849"/>
                </a:lnTo>
                <a:lnTo>
                  <a:pt x="84542" y="356095"/>
                </a:lnTo>
                <a:lnTo>
                  <a:pt x="213332" y="356095"/>
                </a:lnTo>
                <a:lnTo>
                  <a:pt x="164350" y="308849"/>
                </a:lnTo>
                <a:lnTo>
                  <a:pt x="157087" y="303981"/>
                </a:lnTo>
                <a:lnTo>
                  <a:pt x="148939" y="302358"/>
                </a:lnTo>
                <a:close/>
              </a:path>
              <a:path w="300354" h="356235">
                <a:moveTo>
                  <a:pt x="64395" y="100783"/>
                </a:moveTo>
                <a:lnTo>
                  <a:pt x="56246" y="102408"/>
                </a:lnTo>
                <a:lnTo>
                  <a:pt x="48988" y="107282"/>
                </a:lnTo>
                <a:lnTo>
                  <a:pt x="0" y="153735"/>
                </a:lnTo>
                <a:lnTo>
                  <a:pt x="128796" y="153735"/>
                </a:lnTo>
                <a:lnTo>
                  <a:pt x="79803" y="107282"/>
                </a:lnTo>
                <a:lnTo>
                  <a:pt x="72545" y="102408"/>
                </a:lnTo>
                <a:lnTo>
                  <a:pt x="64395" y="100783"/>
                </a:lnTo>
                <a:close/>
              </a:path>
              <a:path w="300354" h="356235">
                <a:moveTo>
                  <a:pt x="235559" y="100783"/>
                </a:moveTo>
                <a:lnTo>
                  <a:pt x="227375" y="102408"/>
                </a:lnTo>
                <a:lnTo>
                  <a:pt x="220451" y="107282"/>
                </a:lnTo>
                <a:lnTo>
                  <a:pt x="171459" y="153735"/>
                </a:lnTo>
                <a:lnTo>
                  <a:pt x="299459" y="153735"/>
                </a:lnTo>
                <a:lnTo>
                  <a:pt x="251267" y="107282"/>
                </a:lnTo>
                <a:lnTo>
                  <a:pt x="243893" y="102408"/>
                </a:lnTo>
                <a:lnTo>
                  <a:pt x="235559" y="100783"/>
                </a:lnTo>
                <a:close/>
              </a:path>
              <a:path w="300354" h="356235">
                <a:moveTo>
                  <a:pt x="235559" y="0"/>
                </a:moveTo>
                <a:lnTo>
                  <a:pt x="227375" y="1624"/>
                </a:lnTo>
                <a:lnTo>
                  <a:pt x="220451" y="6498"/>
                </a:lnTo>
                <a:lnTo>
                  <a:pt x="171459" y="53738"/>
                </a:lnTo>
                <a:lnTo>
                  <a:pt x="299459" y="53738"/>
                </a:lnTo>
                <a:lnTo>
                  <a:pt x="251267" y="6498"/>
                </a:lnTo>
                <a:lnTo>
                  <a:pt x="243893" y="1624"/>
                </a:lnTo>
                <a:lnTo>
                  <a:pt x="235559" y="0"/>
                </a:lnTo>
                <a:close/>
              </a:path>
              <a:path w="300354" h="356235">
                <a:moveTo>
                  <a:pt x="64395" y="0"/>
                </a:moveTo>
                <a:lnTo>
                  <a:pt x="56246" y="1624"/>
                </a:lnTo>
                <a:lnTo>
                  <a:pt x="48988" y="6498"/>
                </a:lnTo>
                <a:lnTo>
                  <a:pt x="0" y="53738"/>
                </a:lnTo>
                <a:lnTo>
                  <a:pt x="128796" y="53738"/>
                </a:lnTo>
                <a:lnTo>
                  <a:pt x="79803" y="6498"/>
                </a:lnTo>
                <a:lnTo>
                  <a:pt x="72545" y="1624"/>
                </a:lnTo>
                <a:lnTo>
                  <a:pt x="643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889573" y="5872093"/>
            <a:ext cx="1298925" cy="408645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5948171" y="1004316"/>
            <a:ext cx="3862070" cy="3862070"/>
          </a:xfrm>
          <a:custGeom>
            <a:avLst/>
            <a:gdLst/>
            <a:ahLst/>
            <a:cxnLst/>
            <a:rect l="l" t="t" r="r" b="b"/>
            <a:pathLst>
              <a:path w="3862070" h="3862070">
                <a:moveTo>
                  <a:pt x="3861816" y="0"/>
                </a:moveTo>
                <a:lnTo>
                  <a:pt x="0" y="0"/>
                </a:lnTo>
                <a:lnTo>
                  <a:pt x="0" y="3861815"/>
                </a:lnTo>
                <a:lnTo>
                  <a:pt x="3861816" y="3861815"/>
                </a:lnTo>
                <a:lnTo>
                  <a:pt x="3861816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8006" y="467995"/>
            <a:ext cx="9555987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8189" y="1118742"/>
            <a:ext cx="9603105" cy="4473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61544" y="6371959"/>
            <a:ext cx="32956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9EB1A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5550" y="1788667"/>
            <a:ext cx="3112135" cy="215900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 marR="5080">
              <a:lnSpc>
                <a:spcPct val="83300"/>
              </a:lnSpc>
              <a:spcBef>
                <a:spcPts val="894"/>
              </a:spcBef>
            </a:pPr>
            <a:r>
              <a:rPr sz="4000" i="1" spc="-90" dirty="0">
                <a:solidFill>
                  <a:srgbClr val="FFFFFF"/>
                </a:solidFill>
                <a:latin typeface="Trebuchet MS"/>
                <a:cs typeface="Trebuchet MS"/>
              </a:rPr>
              <a:t>Una</a:t>
            </a:r>
            <a:r>
              <a:rPr sz="4000" i="1" spc="-3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i="1" spc="-235" dirty="0">
                <a:solidFill>
                  <a:srgbClr val="FFFFFF"/>
                </a:solidFill>
                <a:latin typeface="Trebuchet MS"/>
                <a:cs typeface="Trebuchet MS"/>
              </a:rPr>
              <a:t>respu</a:t>
            </a:r>
            <a:r>
              <a:rPr sz="4000" i="1" spc="-26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4000" i="1" spc="-225" dirty="0">
                <a:solidFill>
                  <a:srgbClr val="FFFFFF"/>
                </a:solidFill>
                <a:latin typeface="Trebuchet MS"/>
                <a:cs typeface="Trebuchet MS"/>
              </a:rPr>
              <a:t>sta  </a:t>
            </a:r>
            <a:r>
              <a:rPr sz="4000" i="1" spc="-24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4000" i="1" spc="-3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i="1" spc="-260" dirty="0">
                <a:solidFill>
                  <a:srgbClr val="FFFFFF"/>
                </a:solidFill>
                <a:latin typeface="Trebuchet MS"/>
                <a:cs typeface="Trebuchet MS"/>
              </a:rPr>
              <a:t>progr</a:t>
            </a:r>
            <a:r>
              <a:rPr sz="4000" i="1" spc="-29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4000" i="1" spc="-160" dirty="0">
                <a:solidFill>
                  <a:srgbClr val="FFFFFF"/>
                </a:solidFill>
                <a:latin typeface="Trebuchet MS"/>
                <a:cs typeface="Trebuchet MS"/>
              </a:rPr>
              <a:t>so  </a:t>
            </a:r>
            <a:r>
              <a:rPr sz="4000" i="1" spc="-265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4000" i="1" spc="-3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i="1" spc="-29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000" i="1" spc="-3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i="1" spc="-2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4000" i="1" spc="-409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000" i="1" spc="-170" dirty="0">
                <a:solidFill>
                  <a:srgbClr val="FFFFFF"/>
                </a:solidFill>
                <a:latin typeface="Trebuchet MS"/>
                <a:cs typeface="Trebuchet MS"/>
              </a:rPr>
              <a:t>s  </a:t>
            </a:r>
            <a:r>
              <a:rPr sz="4000" i="1" spc="-270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737595" y="511555"/>
            <a:ext cx="13423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2770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50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55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78794" y="1646328"/>
            <a:ext cx="1437005" cy="87820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830580">
              <a:lnSpc>
                <a:spcPct val="100000"/>
              </a:lnSpc>
              <a:spcBef>
                <a:spcPts val="365"/>
              </a:spcBef>
            </a:pPr>
            <a:r>
              <a:rPr sz="2000" b="1" spc="-114" dirty="0">
                <a:latin typeface="Tahoma"/>
                <a:cs typeface="Tahoma"/>
              </a:rPr>
              <a:t>2022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b="1" spc="-95" dirty="0">
                <a:latin typeface="Tahoma"/>
                <a:cs typeface="Tahoma"/>
              </a:rPr>
              <a:t>1</a:t>
            </a:r>
            <a:r>
              <a:rPr sz="1600" b="1" spc="-105" dirty="0">
                <a:latin typeface="Tahoma"/>
                <a:cs typeface="Tahoma"/>
              </a:rPr>
              <a:t>0</a:t>
            </a:r>
            <a:r>
              <a:rPr sz="1600" b="1" spc="-95" dirty="0">
                <a:latin typeface="Tahoma"/>
                <a:cs typeface="Tahoma"/>
              </a:rPr>
              <a:t>0</a:t>
            </a:r>
            <a:r>
              <a:rPr sz="1600" b="1" spc="-85" dirty="0">
                <a:latin typeface="Tahoma"/>
                <a:cs typeface="Tahoma"/>
              </a:rPr>
              <a:t> </a:t>
            </a:r>
            <a:r>
              <a:rPr sz="1600" b="1" spc="80" dirty="0">
                <a:latin typeface="Tahoma"/>
                <a:cs typeface="Tahoma"/>
              </a:rPr>
              <a:t>M</a:t>
            </a:r>
            <a:r>
              <a:rPr sz="1600" b="1" spc="-310" dirty="0">
                <a:latin typeface="Tahoma"/>
                <a:cs typeface="Tahoma"/>
              </a:rPr>
              <a:t>I</a:t>
            </a:r>
            <a:r>
              <a:rPr sz="1600" b="1" spc="-90" dirty="0">
                <a:latin typeface="Tahoma"/>
                <a:cs typeface="Tahoma"/>
              </a:rPr>
              <a:t>L</a:t>
            </a:r>
            <a:r>
              <a:rPr sz="1600" b="1" spc="-100" dirty="0">
                <a:latin typeface="Tahoma"/>
                <a:cs typeface="Tahoma"/>
              </a:rPr>
              <a:t>L</a:t>
            </a:r>
            <a:r>
              <a:rPr sz="1600" b="1" spc="45" dirty="0">
                <a:latin typeface="Tahoma"/>
                <a:cs typeface="Tahoma"/>
              </a:rPr>
              <a:t>O</a:t>
            </a:r>
            <a:r>
              <a:rPr sz="1600" b="1" spc="-15" dirty="0">
                <a:latin typeface="Tahoma"/>
                <a:cs typeface="Tahoma"/>
              </a:rPr>
              <a:t>N</a:t>
            </a:r>
            <a:r>
              <a:rPr sz="1600" b="1" spc="-80" dirty="0">
                <a:latin typeface="Tahoma"/>
                <a:cs typeface="Tahoma"/>
              </a:rPr>
              <a:t>E</a:t>
            </a:r>
            <a:r>
              <a:rPr sz="1600" b="1" spc="-140" dirty="0"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  <a:p>
            <a:pPr marL="99060">
              <a:lnSpc>
                <a:spcPct val="100000"/>
              </a:lnSpc>
              <a:spcBef>
                <a:spcPts val="5"/>
              </a:spcBef>
            </a:pPr>
            <a:r>
              <a:rPr sz="1600" spc="35" dirty="0">
                <a:latin typeface="Tahoma"/>
                <a:cs typeface="Tahoma"/>
              </a:rPr>
              <a:t>HABILITADOS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00486" y="2743580"/>
            <a:ext cx="1613535" cy="481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1920"/>
              </a:lnSpc>
              <a:spcBef>
                <a:spcPts val="95"/>
              </a:spcBef>
            </a:pPr>
            <a:r>
              <a:rPr sz="1600" b="1" spc="-95" dirty="0">
                <a:latin typeface="Tahoma"/>
                <a:cs typeface="Tahoma"/>
              </a:rPr>
              <a:t>97</a:t>
            </a:r>
            <a:r>
              <a:rPr sz="1600" b="1" spc="-90" dirty="0">
                <a:latin typeface="Tahoma"/>
                <a:cs typeface="Tahoma"/>
              </a:rPr>
              <a:t> </a:t>
            </a:r>
            <a:r>
              <a:rPr sz="1600" b="1" spc="-105" dirty="0">
                <a:latin typeface="Tahoma"/>
                <a:cs typeface="Tahoma"/>
              </a:rPr>
              <a:t>MIL</a:t>
            </a:r>
            <a:r>
              <a:rPr sz="1600" b="1" spc="-100" dirty="0">
                <a:latin typeface="Tahoma"/>
                <a:cs typeface="Tahoma"/>
              </a:rPr>
              <a:t>L</a:t>
            </a:r>
            <a:r>
              <a:rPr sz="1600" b="1" spc="50" dirty="0">
                <a:latin typeface="Tahoma"/>
                <a:cs typeface="Tahoma"/>
              </a:rPr>
              <a:t>O</a:t>
            </a:r>
            <a:r>
              <a:rPr sz="1600" b="1" spc="-15" dirty="0">
                <a:latin typeface="Tahoma"/>
                <a:cs typeface="Tahoma"/>
              </a:rPr>
              <a:t>N</a:t>
            </a:r>
            <a:r>
              <a:rPr sz="1600" b="1" spc="-80" dirty="0">
                <a:latin typeface="Tahoma"/>
                <a:cs typeface="Tahoma"/>
              </a:rPr>
              <a:t>E</a:t>
            </a:r>
            <a:r>
              <a:rPr sz="1600" b="1" spc="-140" dirty="0">
                <a:latin typeface="Tahoma"/>
                <a:cs typeface="Tahoma"/>
              </a:rPr>
              <a:t>S</a:t>
            </a:r>
            <a:endParaRPr sz="1600">
              <a:latin typeface="Tahoma"/>
              <a:cs typeface="Tahoma"/>
            </a:endParaRPr>
          </a:p>
          <a:p>
            <a:pPr marR="5080" algn="r">
              <a:lnSpc>
                <a:spcPts val="1680"/>
              </a:lnSpc>
            </a:pPr>
            <a:r>
              <a:rPr sz="1400" spc="75" dirty="0">
                <a:latin typeface="Tahoma"/>
                <a:cs typeface="Tahoma"/>
              </a:rPr>
              <a:t>COMPROMETIDOS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53514" y="66802"/>
            <a:ext cx="5453380" cy="141541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755"/>
              </a:spcBef>
            </a:pPr>
            <a:r>
              <a:rPr spc="-220" dirty="0"/>
              <a:t>Nuevo</a:t>
            </a:r>
            <a:r>
              <a:rPr spc="-240" dirty="0"/>
              <a:t> </a:t>
            </a:r>
            <a:r>
              <a:rPr spc="-325" dirty="0"/>
              <a:t>impulso</a:t>
            </a:r>
            <a:r>
              <a:rPr spc="-240" dirty="0"/>
              <a:t> </a:t>
            </a:r>
            <a:r>
              <a:rPr spc="-310" dirty="0"/>
              <a:t>para  </a:t>
            </a:r>
            <a:r>
              <a:rPr spc="-345" dirty="0"/>
              <a:t>La</a:t>
            </a:r>
            <a:r>
              <a:rPr spc="-254" dirty="0"/>
              <a:t> </a:t>
            </a:r>
            <a:r>
              <a:rPr spc="-375" dirty="0"/>
              <a:t>Palma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972817" y="1613102"/>
            <a:ext cx="7801609" cy="185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20" dirty="0">
                <a:latin typeface="Tahoma"/>
                <a:cs typeface="Tahoma"/>
              </a:rPr>
              <a:t>Los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Presupuestos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dan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continuidad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al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despliegue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recursos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públicos </a:t>
            </a:r>
            <a:r>
              <a:rPr sz="2000" spc="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reali</a:t>
            </a:r>
            <a:r>
              <a:rPr sz="2000" spc="-15" dirty="0">
                <a:latin typeface="Tahoma"/>
                <a:cs typeface="Tahoma"/>
              </a:rPr>
              <a:t>z</a:t>
            </a:r>
            <a:r>
              <a:rPr sz="2000" dirty="0">
                <a:latin typeface="Tahoma"/>
                <a:cs typeface="Tahoma"/>
              </a:rPr>
              <a:t>ado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en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el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últi</a:t>
            </a:r>
            <a:r>
              <a:rPr sz="2000" spc="10" dirty="0">
                <a:latin typeface="Tahoma"/>
                <a:cs typeface="Tahoma"/>
              </a:rPr>
              <a:t>m</a:t>
            </a:r>
            <a:r>
              <a:rPr sz="2000" spc="50" dirty="0">
                <a:latin typeface="Tahoma"/>
                <a:cs typeface="Tahoma"/>
              </a:rPr>
              <a:t>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5" dirty="0">
                <a:latin typeface="Tahoma"/>
                <a:cs typeface="Tahoma"/>
              </a:rPr>
              <a:t>a</a:t>
            </a:r>
            <a:r>
              <a:rPr sz="2000" spc="-40" dirty="0">
                <a:latin typeface="Tahoma"/>
                <a:cs typeface="Tahoma"/>
              </a:rPr>
              <a:t>ñ</a:t>
            </a:r>
            <a:r>
              <a:rPr sz="2000" spc="50" dirty="0">
                <a:latin typeface="Tahoma"/>
                <a:cs typeface="Tahoma"/>
              </a:rPr>
              <a:t>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pa</a:t>
            </a:r>
            <a:r>
              <a:rPr sz="2000" spc="-5" dirty="0">
                <a:latin typeface="Tahoma"/>
                <a:cs typeface="Tahoma"/>
              </a:rPr>
              <a:t>r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recons</a:t>
            </a:r>
            <a:r>
              <a:rPr sz="2000" b="1" spc="-105" dirty="0">
                <a:solidFill>
                  <a:srgbClr val="F7921D"/>
                </a:solidFill>
                <a:latin typeface="Tahoma"/>
                <a:cs typeface="Tahoma"/>
              </a:rPr>
              <a:t>tr</a:t>
            </a:r>
            <a:r>
              <a:rPr sz="2000" b="1" spc="-165" dirty="0">
                <a:solidFill>
                  <a:srgbClr val="F7921D"/>
                </a:solidFill>
                <a:latin typeface="Tahoma"/>
                <a:cs typeface="Tahoma"/>
              </a:rPr>
              <a:t>u</a:t>
            </a:r>
            <a:r>
              <a:rPr sz="2000" b="1" spc="-90" dirty="0">
                <a:solidFill>
                  <a:srgbClr val="F7921D"/>
                </a:solidFill>
                <a:latin typeface="Tahoma"/>
                <a:cs typeface="Tahoma"/>
              </a:rPr>
              <a:t>cc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ión</a:t>
            </a:r>
            <a:r>
              <a:rPr sz="2000" b="1" spc="-12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de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La</a:t>
            </a:r>
            <a:r>
              <a:rPr sz="2000" b="1" spc="-10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85" dirty="0">
                <a:solidFill>
                  <a:srgbClr val="F7921D"/>
                </a:solidFill>
                <a:latin typeface="Tahoma"/>
                <a:cs typeface="Tahoma"/>
              </a:rPr>
              <a:t>P</a:t>
            </a:r>
            <a:r>
              <a:rPr sz="2000" b="1" spc="-19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000" b="1" spc="-95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2000" b="1" spc="-254" dirty="0">
                <a:solidFill>
                  <a:srgbClr val="F7921D"/>
                </a:solidFill>
                <a:latin typeface="Tahoma"/>
                <a:cs typeface="Tahoma"/>
              </a:rPr>
              <a:t>m</a:t>
            </a:r>
            <a:r>
              <a:rPr sz="2000" b="1" spc="-15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000" spc="-135" dirty="0">
                <a:latin typeface="Tahoma"/>
                <a:cs typeface="Tahoma"/>
              </a:rPr>
              <a:t>.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155" dirty="0">
                <a:latin typeface="Tahoma"/>
                <a:cs typeface="Tahoma"/>
              </a:rPr>
              <a:t>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las  </a:t>
            </a:r>
            <a:r>
              <a:rPr sz="2000" spc="-10" dirty="0">
                <a:latin typeface="Tahoma"/>
                <a:cs typeface="Tahoma"/>
              </a:rPr>
              <a:t>medidas </a:t>
            </a:r>
            <a:r>
              <a:rPr sz="2000" spc="10" dirty="0">
                <a:latin typeface="Tahoma"/>
                <a:cs typeface="Tahoma"/>
              </a:rPr>
              <a:t>de </a:t>
            </a:r>
            <a:r>
              <a:rPr sz="2000" dirty="0">
                <a:latin typeface="Tahoma"/>
                <a:cs typeface="Tahoma"/>
              </a:rPr>
              <a:t>carácter tributario,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-10" dirty="0">
                <a:latin typeface="Tahoma"/>
                <a:cs typeface="Tahoma"/>
              </a:rPr>
              <a:t>se </a:t>
            </a:r>
            <a:r>
              <a:rPr sz="2000" spc="-5" dirty="0">
                <a:latin typeface="Tahoma"/>
                <a:cs typeface="Tahoma"/>
              </a:rPr>
              <a:t>mantienen </a:t>
            </a:r>
            <a:r>
              <a:rPr sz="2000" dirty="0">
                <a:latin typeface="Tahoma"/>
                <a:cs typeface="Tahoma"/>
              </a:rPr>
              <a:t>en </a:t>
            </a:r>
            <a:r>
              <a:rPr sz="2000" spc="25" dirty="0">
                <a:latin typeface="Tahoma"/>
                <a:cs typeface="Tahoma"/>
              </a:rPr>
              <a:t>todos </a:t>
            </a:r>
            <a:r>
              <a:rPr sz="2000" spc="-20" dirty="0">
                <a:latin typeface="Tahoma"/>
                <a:cs typeface="Tahoma"/>
              </a:rPr>
              <a:t>sus 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términos, </a:t>
            </a:r>
            <a:r>
              <a:rPr sz="2000" spc="-25" dirty="0">
                <a:latin typeface="Tahoma"/>
                <a:cs typeface="Tahoma"/>
              </a:rPr>
              <a:t>las </a:t>
            </a:r>
            <a:r>
              <a:rPr sz="2000" dirty="0">
                <a:latin typeface="Tahoma"/>
                <a:cs typeface="Tahoma"/>
              </a:rPr>
              <a:t>cuentas </a:t>
            </a:r>
            <a:r>
              <a:rPr sz="2000" spc="-5" dirty="0">
                <a:latin typeface="Tahoma"/>
                <a:cs typeface="Tahoma"/>
              </a:rPr>
              <a:t>reservan </a:t>
            </a:r>
            <a:r>
              <a:rPr sz="2000" spc="10" dirty="0">
                <a:latin typeface="Tahoma"/>
                <a:cs typeface="Tahoma"/>
              </a:rPr>
              <a:t>–al </a:t>
            </a:r>
            <a:r>
              <a:rPr sz="2000" spc="-20" dirty="0">
                <a:latin typeface="Tahoma"/>
                <a:cs typeface="Tahoma"/>
              </a:rPr>
              <a:t>igual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-10" dirty="0">
                <a:latin typeface="Tahoma"/>
                <a:cs typeface="Tahoma"/>
              </a:rPr>
              <a:t>ya se </a:t>
            </a:r>
            <a:r>
              <a:rPr sz="2000" spc="20" dirty="0">
                <a:latin typeface="Tahoma"/>
                <a:cs typeface="Tahoma"/>
              </a:rPr>
              <a:t>hizo </a:t>
            </a:r>
            <a:r>
              <a:rPr sz="2000" spc="-5" dirty="0">
                <a:latin typeface="Tahoma"/>
                <a:cs typeface="Tahoma"/>
              </a:rPr>
              <a:t>en </a:t>
            </a:r>
            <a:r>
              <a:rPr sz="2000" spc="5" dirty="0">
                <a:latin typeface="Tahoma"/>
                <a:cs typeface="Tahoma"/>
              </a:rPr>
              <a:t>este 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ejercicio-</a:t>
            </a:r>
            <a:r>
              <a:rPr sz="2000" spc="-16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habilitación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crédito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por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100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25" dirty="0">
                <a:solidFill>
                  <a:srgbClr val="F7921D"/>
                </a:solidFill>
                <a:latin typeface="Tahoma"/>
                <a:cs typeface="Tahoma"/>
              </a:rPr>
              <a:t>millones</a:t>
            </a:r>
            <a:r>
              <a:rPr sz="2000" b="1" spc="-8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euros,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suma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una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nominación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gastos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adicionales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por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60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millones.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33144" y="4636008"/>
            <a:ext cx="8862060" cy="1045844"/>
          </a:xfrm>
          <a:custGeom>
            <a:avLst/>
            <a:gdLst/>
            <a:ahLst/>
            <a:cxnLst/>
            <a:rect l="l" t="t" r="r" b="b"/>
            <a:pathLst>
              <a:path w="8862060" h="1045845">
                <a:moveTo>
                  <a:pt x="8862060" y="0"/>
                </a:moveTo>
                <a:lnTo>
                  <a:pt x="0" y="0"/>
                </a:lnTo>
                <a:lnTo>
                  <a:pt x="0" y="1045463"/>
                </a:lnTo>
                <a:lnTo>
                  <a:pt x="8862060" y="1045463"/>
                </a:lnTo>
                <a:lnTo>
                  <a:pt x="88620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33144" y="4636008"/>
            <a:ext cx="8862060" cy="1045844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R="610870" algn="ctr">
              <a:lnSpc>
                <a:spcPct val="100000"/>
              </a:lnSpc>
              <a:spcBef>
                <a:spcPts val="1155"/>
              </a:spcBef>
            </a:pPr>
            <a:r>
              <a:rPr sz="4800" b="1" spc="-275" dirty="0">
                <a:solidFill>
                  <a:srgbClr val="FFFFFF"/>
                </a:solidFill>
                <a:latin typeface="Tahoma"/>
                <a:cs typeface="Tahoma"/>
              </a:rPr>
              <a:t>160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9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4800" b="1" spc="-2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8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90" dirty="0">
                <a:solidFill>
                  <a:srgbClr val="FFFFFF"/>
                </a:solidFill>
                <a:latin typeface="Tahoma"/>
                <a:cs typeface="Tahoma"/>
              </a:rPr>
              <a:t>euros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3144" y="4636008"/>
            <a:ext cx="588645" cy="1045844"/>
          </a:xfrm>
          <a:custGeom>
            <a:avLst/>
            <a:gdLst/>
            <a:ahLst/>
            <a:cxnLst/>
            <a:rect l="l" t="t" r="r" b="b"/>
            <a:pathLst>
              <a:path w="588644" h="1045845">
                <a:moveTo>
                  <a:pt x="0" y="0"/>
                </a:moveTo>
                <a:lnTo>
                  <a:pt x="0" y="1045464"/>
                </a:lnTo>
                <a:lnTo>
                  <a:pt x="588263" y="52273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978896" y="4603800"/>
            <a:ext cx="838835" cy="1320800"/>
          </a:xfrm>
          <a:custGeom>
            <a:avLst/>
            <a:gdLst/>
            <a:ahLst/>
            <a:cxnLst/>
            <a:rect l="l" t="t" r="r" b="b"/>
            <a:pathLst>
              <a:path w="838834" h="1320800">
                <a:moveTo>
                  <a:pt x="838377" y="381000"/>
                </a:moveTo>
                <a:lnTo>
                  <a:pt x="835571" y="368300"/>
                </a:lnTo>
                <a:lnTo>
                  <a:pt x="828446" y="355600"/>
                </a:lnTo>
                <a:lnTo>
                  <a:pt x="819734" y="342900"/>
                </a:lnTo>
                <a:lnTo>
                  <a:pt x="812634" y="333971"/>
                </a:lnTo>
                <a:lnTo>
                  <a:pt x="812634" y="393700"/>
                </a:lnTo>
                <a:lnTo>
                  <a:pt x="806246" y="419100"/>
                </a:lnTo>
                <a:lnTo>
                  <a:pt x="782472" y="457200"/>
                </a:lnTo>
                <a:lnTo>
                  <a:pt x="763638" y="469900"/>
                </a:lnTo>
                <a:lnTo>
                  <a:pt x="747077" y="495300"/>
                </a:lnTo>
                <a:lnTo>
                  <a:pt x="734009" y="508000"/>
                </a:lnTo>
                <a:lnTo>
                  <a:pt x="725652" y="533400"/>
                </a:lnTo>
                <a:lnTo>
                  <a:pt x="722083" y="546100"/>
                </a:lnTo>
                <a:lnTo>
                  <a:pt x="715289" y="558800"/>
                </a:lnTo>
                <a:lnTo>
                  <a:pt x="706920" y="571500"/>
                </a:lnTo>
                <a:lnTo>
                  <a:pt x="698627" y="571500"/>
                </a:lnTo>
                <a:lnTo>
                  <a:pt x="691642" y="584200"/>
                </a:lnTo>
                <a:lnTo>
                  <a:pt x="688276" y="607872"/>
                </a:lnTo>
                <a:lnTo>
                  <a:pt x="688035" y="601611"/>
                </a:lnTo>
                <a:lnTo>
                  <a:pt x="691642" y="581774"/>
                </a:lnTo>
                <a:lnTo>
                  <a:pt x="698627" y="568147"/>
                </a:lnTo>
                <a:lnTo>
                  <a:pt x="715289" y="551014"/>
                </a:lnTo>
                <a:lnTo>
                  <a:pt x="722083" y="541794"/>
                </a:lnTo>
                <a:lnTo>
                  <a:pt x="725652" y="531774"/>
                </a:lnTo>
                <a:lnTo>
                  <a:pt x="734009" y="506183"/>
                </a:lnTo>
                <a:lnTo>
                  <a:pt x="747077" y="484454"/>
                </a:lnTo>
                <a:lnTo>
                  <a:pt x="763638" y="465150"/>
                </a:lnTo>
                <a:lnTo>
                  <a:pt x="782472" y="446913"/>
                </a:lnTo>
                <a:lnTo>
                  <a:pt x="806246" y="414807"/>
                </a:lnTo>
                <a:lnTo>
                  <a:pt x="811250" y="388353"/>
                </a:lnTo>
                <a:lnTo>
                  <a:pt x="812634" y="393700"/>
                </a:lnTo>
                <a:lnTo>
                  <a:pt x="812634" y="333971"/>
                </a:lnTo>
                <a:lnTo>
                  <a:pt x="809637" y="330200"/>
                </a:lnTo>
                <a:lnTo>
                  <a:pt x="798309" y="317500"/>
                </a:lnTo>
                <a:lnTo>
                  <a:pt x="776058" y="292100"/>
                </a:lnTo>
                <a:lnTo>
                  <a:pt x="759307" y="266700"/>
                </a:lnTo>
                <a:lnTo>
                  <a:pt x="747610" y="241300"/>
                </a:lnTo>
                <a:lnTo>
                  <a:pt x="740549" y="203200"/>
                </a:lnTo>
                <a:lnTo>
                  <a:pt x="737146" y="190500"/>
                </a:lnTo>
                <a:lnTo>
                  <a:pt x="733564" y="177800"/>
                </a:lnTo>
                <a:lnTo>
                  <a:pt x="729284" y="152400"/>
                </a:lnTo>
                <a:lnTo>
                  <a:pt x="723785" y="139700"/>
                </a:lnTo>
                <a:lnTo>
                  <a:pt x="715175" y="114300"/>
                </a:lnTo>
                <a:lnTo>
                  <a:pt x="705154" y="101600"/>
                </a:lnTo>
                <a:lnTo>
                  <a:pt x="694448" y="76200"/>
                </a:lnTo>
                <a:lnTo>
                  <a:pt x="683729" y="63500"/>
                </a:lnTo>
                <a:lnTo>
                  <a:pt x="680935" y="50800"/>
                </a:lnTo>
                <a:lnTo>
                  <a:pt x="672566" y="50800"/>
                </a:lnTo>
                <a:lnTo>
                  <a:pt x="646239" y="38100"/>
                </a:lnTo>
                <a:lnTo>
                  <a:pt x="619226" y="25400"/>
                </a:lnTo>
                <a:lnTo>
                  <a:pt x="591858" y="38100"/>
                </a:lnTo>
                <a:lnTo>
                  <a:pt x="545592" y="38100"/>
                </a:lnTo>
                <a:lnTo>
                  <a:pt x="527113" y="50800"/>
                </a:lnTo>
                <a:lnTo>
                  <a:pt x="478802" y="50800"/>
                </a:lnTo>
                <a:lnTo>
                  <a:pt x="474141" y="63500"/>
                </a:lnTo>
                <a:lnTo>
                  <a:pt x="447116" y="63500"/>
                </a:lnTo>
                <a:lnTo>
                  <a:pt x="425615" y="50800"/>
                </a:lnTo>
                <a:lnTo>
                  <a:pt x="404279" y="50800"/>
                </a:lnTo>
                <a:lnTo>
                  <a:pt x="392125" y="43573"/>
                </a:lnTo>
                <a:lnTo>
                  <a:pt x="392125" y="1065987"/>
                </a:lnTo>
                <a:lnTo>
                  <a:pt x="392049" y="1066457"/>
                </a:lnTo>
                <a:lnTo>
                  <a:pt x="389724" y="1054100"/>
                </a:lnTo>
                <a:lnTo>
                  <a:pt x="382955" y="1041400"/>
                </a:lnTo>
                <a:lnTo>
                  <a:pt x="372605" y="1016000"/>
                </a:lnTo>
                <a:lnTo>
                  <a:pt x="354888" y="990600"/>
                </a:lnTo>
                <a:lnTo>
                  <a:pt x="337794" y="965200"/>
                </a:lnTo>
                <a:lnTo>
                  <a:pt x="320865" y="939800"/>
                </a:lnTo>
                <a:lnTo>
                  <a:pt x="303669" y="914400"/>
                </a:lnTo>
                <a:lnTo>
                  <a:pt x="293598" y="901700"/>
                </a:lnTo>
                <a:lnTo>
                  <a:pt x="283171" y="876300"/>
                </a:lnTo>
                <a:lnTo>
                  <a:pt x="272757" y="863600"/>
                </a:lnTo>
                <a:lnTo>
                  <a:pt x="262686" y="850900"/>
                </a:lnTo>
                <a:lnTo>
                  <a:pt x="258965" y="850900"/>
                </a:lnTo>
                <a:lnTo>
                  <a:pt x="259041" y="841578"/>
                </a:lnTo>
                <a:lnTo>
                  <a:pt x="260819" y="845146"/>
                </a:lnTo>
                <a:lnTo>
                  <a:pt x="272757" y="861809"/>
                </a:lnTo>
                <a:lnTo>
                  <a:pt x="293598" y="889520"/>
                </a:lnTo>
                <a:lnTo>
                  <a:pt x="303669" y="903909"/>
                </a:lnTo>
                <a:lnTo>
                  <a:pt x="320865" y="930770"/>
                </a:lnTo>
                <a:lnTo>
                  <a:pt x="354888" y="984821"/>
                </a:lnTo>
                <a:lnTo>
                  <a:pt x="372605" y="1011161"/>
                </a:lnTo>
                <a:lnTo>
                  <a:pt x="382955" y="1028852"/>
                </a:lnTo>
                <a:lnTo>
                  <a:pt x="389724" y="1047064"/>
                </a:lnTo>
                <a:lnTo>
                  <a:pt x="392125" y="1065987"/>
                </a:lnTo>
                <a:lnTo>
                  <a:pt x="392125" y="43573"/>
                </a:lnTo>
                <a:lnTo>
                  <a:pt x="382930" y="38100"/>
                </a:lnTo>
                <a:lnTo>
                  <a:pt x="343763" y="38100"/>
                </a:lnTo>
                <a:lnTo>
                  <a:pt x="330568" y="25400"/>
                </a:lnTo>
                <a:lnTo>
                  <a:pt x="320687" y="12700"/>
                </a:lnTo>
                <a:lnTo>
                  <a:pt x="312991" y="0"/>
                </a:lnTo>
                <a:lnTo>
                  <a:pt x="259181" y="0"/>
                </a:lnTo>
                <a:lnTo>
                  <a:pt x="259181" y="820331"/>
                </a:lnTo>
                <a:lnTo>
                  <a:pt x="259118" y="825385"/>
                </a:lnTo>
                <a:lnTo>
                  <a:pt x="253720" y="812800"/>
                </a:lnTo>
                <a:lnTo>
                  <a:pt x="245986" y="787400"/>
                </a:lnTo>
                <a:lnTo>
                  <a:pt x="239395" y="774700"/>
                </a:lnTo>
                <a:lnTo>
                  <a:pt x="230124" y="749300"/>
                </a:lnTo>
                <a:lnTo>
                  <a:pt x="216928" y="723900"/>
                </a:lnTo>
                <a:lnTo>
                  <a:pt x="200748" y="698500"/>
                </a:lnTo>
                <a:lnTo>
                  <a:pt x="182575" y="673100"/>
                </a:lnTo>
                <a:lnTo>
                  <a:pt x="159219" y="635000"/>
                </a:lnTo>
                <a:lnTo>
                  <a:pt x="142405" y="609600"/>
                </a:lnTo>
                <a:lnTo>
                  <a:pt x="130302" y="571500"/>
                </a:lnTo>
                <a:lnTo>
                  <a:pt x="121094" y="533400"/>
                </a:lnTo>
                <a:lnTo>
                  <a:pt x="112674" y="495300"/>
                </a:lnTo>
                <a:lnTo>
                  <a:pt x="101993" y="469900"/>
                </a:lnTo>
                <a:lnTo>
                  <a:pt x="89916" y="444500"/>
                </a:lnTo>
                <a:lnTo>
                  <a:pt x="77304" y="419100"/>
                </a:lnTo>
                <a:lnTo>
                  <a:pt x="68961" y="393700"/>
                </a:lnTo>
                <a:lnTo>
                  <a:pt x="60071" y="381000"/>
                </a:lnTo>
                <a:lnTo>
                  <a:pt x="47701" y="355600"/>
                </a:lnTo>
                <a:lnTo>
                  <a:pt x="28867" y="342900"/>
                </a:lnTo>
                <a:lnTo>
                  <a:pt x="24218" y="342900"/>
                </a:lnTo>
                <a:lnTo>
                  <a:pt x="20485" y="330200"/>
                </a:lnTo>
                <a:lnTo>
                  <a:pt x="20485" y="321932"/>
                </a:lnTo>
                <a:lnTo>
                  <a:pt x="20485" y="317500"/>
                </a:lnTo>
                <a:lnTo>
                  <a:pt x="20739" y="292100"/>
                </a:lnTo>
                <a:lnTo>
                  <a:pt x="21043" y="267792"/>
                </a:lnTo>
                <a:lnTo>
                  <a:pt x="20485" y="321932"/>
                </a:lnTo>
                <a:lnTo>
                  <a:pt x="24218" y="334060"/>
                </a:lnTo>
                <a:lnTo>
                  <a:pt x="60071" y="370776"/>
                </a:lnTo>
                <a:lnTo>
                  <a:pt x="77304" y="412407"/>
                </a:lnTo>
                <a:lnTo>
                  <a:pt x="90309" y="439204"/>
                </a:lnTo>
                <a:lnTo>
                  <a:pt x="102349" y="466610"/>
                </a:lnTo>
                <a:lnTo>
                  <a:pt x="112814" y="494893"/>
                </a:lnTo>
                <a:lnTo>
                  <a:pt x="121094" y="524319"/>
                </a:lnTo>
                <a:lnTo>
                  <a:pt x="130302" y="562102"/>
                </a:lnTo>
                <a:lnTo>
                  <a:pt x="142405" y="599274"/>
                </a:lnTo>
                <a:lnTo>
                  <a:pt x="159219" y="634873"/>
                </a:lnTo>
                <a:lnTo>
                  <a:pt x="182575" y="667943"/>
                </a:lnTo>
                <a:lnTo>
                  <a:pt x="200748" y="690219"/>
                </a:lnTo>
                <a:lnTo>
                  <a:pt x="216928" y="713994"/>
                </a:lnTo>
                <a:lnTo>
                  <a:pt x="230124" y="739686"/>
                </a:lnTo>
                <a:lnTo>
                  <a:pt x="239395" y="767740"/>
                </a:lnTo>
                <a:lnTo>
                  <a:pt x="245986" y="785380"/>
                </a:lnTo>
                <a:lnTo>
                  <a:pt x="253720" y="802601"/>
                </a:lnTo>
                <a:lnTo>
                  <a:pt x="259181" y="820331"/>
                </a:lnTo>
                <a:lnTo>
                  <a:pt x="259181" y="0"/>
                </a:lnTo>
                <a:lnTo>
                  <a:pt x="244983" y="0"/>
                </a:lnTo>
                <a:lnTo>
                  <a:pt x="237210" y="25400"/>
                </a:lnTo>
                <a:lnTo>
                  <a:pt x="226822" y="25400"/>
                </a:lnTo>
                <a:lnTo>
                  <a:pt x="214325" y="38100"/>
                </a:lnTo>
                <a:lnTo>
                  <a:pt x="174332" y="38100"/>
                </a:lnTo>
                <a:lnTo>
                  <a:pt x="169532" y="50800"/>
                </a:lnTo>
                <a:lnTo>
                  <a:pt x="160121" y="63500"/>
                </a:lnTo>
                <a:lnTo>
                  <a:pt x="148805" y="76200"/>
                </a:lnTo>
                <a:lnTo>
                  <a:pt x="135737" y="88900"/>
                </a:lnTo>
                <a:lnTo>
                  <a:pt x="121094" y="101600"/>
                </a:lnTo>
                <a:lnTo>
                  <a:pt x="114566" y="101600"/>
                </a:lnTo>
                <a:lnTo>
                  <a:pt x="111772" y="114300"/>
                </a:lnTo>
                <a:lnTo>
                  <a:pt x="107124" y="114300"/>
                </a:lnTo>
                <a:lnTo>
                  <a:pt x="97612" y="139700"/>
                </a:lnTo>
                <a:lnTo>
                  <a:pt x="88366" y="152400"/>
                </a:lnTo>
                <a:lnTo>
                  <a:pt x="78955" y="165100"/>
                </a:lnTo>
                <a:lnTo>
                  <a:pt x="68922" y="177800"/>
                </a:lnTo>
                <a:lnTo>
                  <a:pt x="58839" y="177800"/>
                </a:lnTo>
                <a:lnTo>
                  <a:pt x="47612" y="190500"/>
                </a:lnTo>
                <a:lnTo>
                  <a:pt x="36576" y="203200"/>
                </a:lnTo>
                <a:lnTo>
                  <a:pt x="27012" y="203200"/>
                </a:lnTo>
                <a:lnTo>
                  <a:pt x="11658" y="241300"/>
                </a:lnTo>
                <a:lnTo>
                  <a:pt x="4064" y="266700"/>
                </a:lnTo>
                <a:lnTo>
                  <a:pt x="1206" y="292100"/>
                </a:lnTo>
                <a:lnTo>
                  <a:pt x="0" y="330200"/>
                </a:lnTo>
                <a:lnTo>
                  <a:pt x="4648" y="342900"/>
                </a:lnTo>
                <a:lnTo>
                  <a:pt x="8382" y="342900"/>
                </a:lnTo>
                <a:lnTo>
                  <a:pt x="22059" y="368300"/>
                </a:lnTo>
                <a:lnTo>
                  <a:pt x="36093" y="381000"/>
                </a:lnTo>
                <a:lnTo>
                  <a:pt x="49771" y="406400"/>
                </a:lnTo>
                <a:lnTo>
                  <a:pt x="62407" y="431800"/>
                </a:lnTo>
                <a:lnTo>
                  <a:pt x="73063" y="444500"/>
                </a:lnTo>
                <a:lnTo>
                  <a:pt x="82664" y="469900"/>
                </a:lnTo>
                <a:lnTo>
                  <a:pt x="91224" y="495300"/>
                </a:lnTo>
                <a:lnTo>
                  <a:pt x="98729" y="508000"/>
                </a:lnTo>
                <a:lnTo>
                  <a:pt x="107759" y="546100"/>
                </a:lnTo>
                <a:lnTo>
                  <a:pt x="115735" y="571500"/>
                </a:lnTo>
                <a:lnTo>
                  <a:pt x="123355" y="596900"/>
                </a:lnTo>
                <a:lnTo>
                  <a:pt x="131330" y="635000"/>
                </a:lnTo>
                <a:lnTo>
                  <a:pt x="133540" y="635000"/>
                </a:lnTo>
                <a:lnTo>
                  <a:pt x="137045" y="647700"/>
                </a:lnTo>
                <a:lnTo>
                  <a:pt x="141427" y="647700"/>
                </a:lnTo>
                <a:lnTo>
                  <a:pt x="146253" y="660400"/>
                </a:lnTo>
                <a:lnTo>
                  <a:pt x="175679" y="685800"/>
                </a:lnTo>
                <a:lnTo>
                  <a:pt x="200736" y="723900"/>
                </a:lnTo>
                <a:lnTo>
                  <a:pt x="220916" y="774700"/>
                </a:lnTo>
                <a:lnTo>
                  <a:pt x="235673" y="812800"/>
                </a:lnTo>
                <a:lnTo>
                  <a:pt x="241630" y="838200"/>
                </a:lnTo>
                <a:lnTo>
                  <a:pt x="248361" y="850900"/>
                </a:lnTo>
                <a:lnTo>
                  <a:pt x="258076" y="876300"/>
                </a:lnTo>
                <a:lnTo>
                  <a:pt x="272935" y="901700"/>
                </a:lnTo>
                <a:lnTo>
                  <a:pt x="293166" y="914400"/>
                </a:lnTo>
                <a:lnTo>
                  <a:pt x="311124" y="939800"/>
                </a:lnTo>
                <a:lnTo>
                  <a:pt x="327685" y="977900"/>
                </a:lnTo>
                <a:lnTo>
                  <a:pt x="343725" y="1003300"/>
                </a:lnTo>
                <a:lnTo>
                  <a:pt x="353390" y="1016000"/>
                </a:lnTo>
                <a:lnTo>
                  <a:pt x="362356" y="1041400"/>
                </a:lnTo>
                <a:lnTo>
                  <a:pt x="369925" y="1054100"/>
                </a:lnTo>
                <a:lnTo>
                  <a:pt x="375399" y="1079500"/>
                </a:lnTo>
                <a:lnTo>
                  <a:pt x="379564" y="1104900"/>
                </a:lnTo>
                <a:lnTo>
                  <a:pt x="382155" y="1143000"/>
                </a:lnTo>
                <a:lnTo>
                  <a:pt x="385089" y="1168400"/>
                </a:lnTo>
                <a:lnTo>
                  <a:pt x="397624" y="1219200"/>
                </a:lnTo>
                <a:lnTo>
                  <a:pt x="419252" y="1270000"/>
                </a:lnTo>
                <a:lnTo>
                  <a:pt x="431292" y="1282700"/>
                </a:lnTo>
                <a:lnTo>
                  <a:pt x="438353" y="1295400"/>
                </a:lnTo>
                <a:lnTo>
                  <a:pt x="446544" y="1308100"/>
                </a:lnTo>
                <a:lnTo>
                  <a:pt x="455256" y="1320800"/>
                </a:lnTo>
                <a:lnTo>
                  <a:pt x="483679" y="1320800"/>
                </a:lnTo>
                <a:lnTo>
                  <a:pt x="476351" y="1308100"/>
                </a:lnTo>
                <a:lnTo>
                  <a:pt x="470420" y="1308100"/>
                </a:lnTo>
                <a:lnTo>
                  <a:pt x="458406" y="1282700"/>
                </a:lnTo>
                <a:lnTo>
                  <a:pt x="447014" y="1270000"/>
                </a:lnTo>
                <a:lnTo>
                  <a:pt x="435444" y="1257300"/>
                </a:lnTo>
                <a:lnTo>
                  <a:pt x="422910" y="1231900"/>
                </a:lnTo>
                <a:lnTo>
                  <a:pt x="407187" y="1206500"/>
                </a:lnTo>
                <a:lnTo>
                  <a:pt x="400545" y="1168400"/>
                </a:lnTo>
                <a:lnTo>
                  <a:pt x="396709" y="1130300"/>
                </a:lnTo>
                <a:lnTo>
                  <a:pt x="389369" y="1104900"/>
                </a:lnTo>
                <a:lnTo>
                  <a:pt x="389369" y="1094168"/>
                </a:lnTo>
                <a:lnTo>
                  <a:pt x="396709" y="1128001"/>
                </a:lnTo>
                <a:lnTo>
                  <a:pt x="400545" y="1162710"/>
                </a:lnTo>
                <a:lnTo>
                  <a:pt x="407187" y="1196721"/>
                </a:lnTo>
                <a:lnTo>
                  <a:pt x="422910" y="1228471"/>
                </a:lnTo>
                <a:lnTo>
                  <a:pt x="435444" y="1246251"/>
                </a:lnTo>
                <a:lnTo>
                  <a:pt x="458406" y="1282496"/>
                </a:lnTo>
                <a:lnTo>
                  <a:pt x="470420" y="1300276"/>
                </a:lnTo>
                <a:lnTo>
                  <a:pt x="476351" y="1306588"/>
                </a:lnTo>
                <a:lnTo>
                  <a:pt x="483679" y="1310195"/>
                </a:lnTo>
                <a:lnTo>
                  <a:pt x="491375" y="1309065"/>
                </a:lnTo>
                <a:lnTo>
                  <a:pt x="498360" y="1301216"/>
                </a:lnTo>
                <a:lnTo>
                  <a:pt x="507847" y="1279918"/>
                </a:lnTo>
                <a:lnTo>
                  <a:pt x="526135" y="1236294"/>
                </a:lnTo>
                <a:lnTo>
                  <a:pt x="539584" y="1205687"/>
                </a:lnTo>
                <a:lnTo>
                  <a:pt x="544245" y="1197343"/>
                </a:lnTo>
                <a:lnTo>
                  <a:pt x="554253" y="1180896"/>
                </a:lnTo>
                <a:lnTo>
                  <a:pt x="571728" y="1150277"/>
                </a:lnTo>
                <a:lnTo>
                  <a:pt x="607034" y="1089748"/>
                </a:lnTo>
                <a:lnTo>
                  <a:pt x="625043" y="1059649"/>
                </a:lnTo>
                <a:lnTo>
                  <a:pt x="635000" y="1041501"/>
                </a:lnTo>
                <a:lnTo>
                  <a:pt x="645312" y="1023518"/>
                </a:lnTo>
                <a:lnTo>
                  <a:pt x="655955" y="1005890"/>
                </a:lnTo>
                <a:lnTo>
                  <a:pt x="666965" y="988783"/>
                </a:lnTo>
                <a:lnTo>
                  <a:pt x="684682" y="963891"/>
                </a:lnTo>
                <a:lnTo>
                  <a:pt x="701090" y="938644"/>
                </a:lnTo>
                <a:lnTo>
                  <a:pt x="713473" y="911656"/>
                </a:lnTo>
                <a:lnTo>
                  <a:pt x="719137" y="881519"/>
                </a:lnTo>
                <a:lnTo>
                  <a:pt x="719899" y="862647"/>
                </a:lnTo>
                <a:lnTo>
                  <a:pt x="721106" y="843864"/>
                </a:lnTo>
                <a:lnTo>
                  <a:pt x="723188" y="825258"/>
                </a:lnTo>
                <a:lnTo>
                  <a:pt x="726579" y="806919"/>
                </a:lnTo>
                <a:lnTo>
                  <a:pt x="730732" y="787781"/>
                </a:lnTo>
                <a:lnTo>
                  <a:pt x="732193" y="772553"/>
                </a:lnTo>
                <a:lnTo>
                  <a:pt x="732523" y="774700"/>
                </a:lnTo>
                <a:lnTo>
                  <a:pt x="730732" y="800100"/>
                </a:lnTo>
                <a:lnTo>
                  <a:pt x="726579" y="812800"/>
                </a:lnTo>
                <a:lnTo>
                  <a:pt x="723188" y="825500"/>
                </a:lnTo>
                <a:lnTo>
                  <a:pt x="721106" y="850900"/>
                </a:lnTo>
                <a:lnTo>
                  <a:pt x="719899" y="863600"/>
                </a:lnTo>
                <a:lnTo>
                  <a:pt x="719137" y="889000"/>
                </a:lnTo>
                <a:lnTo>
                  <a:pt x="713473" y="914400"/>
                </a:lnTo>
                <a:lnTo>
                  <a:pt x="701090" y="939800"/>
                </a:lnTo>
                <a:lnTo>
                  <a:pt x="684682" y="965200"/>
                </a:lnTo>
                <a:lnTo>
                  <a:pt x="666965" y="990600"/>
                </a:lnTo>
                <a:lnTo>
                  <a:pt x="655955" y="1016000"/>
                </a:lnTo>
                <a:lnTo>
                  <a:pt x="645312" y="1028700"/>
                </a:lnTo>
                <a:lnTo>
                  <a:pt x="635000" y="1054100"/>
                </a:lnTo>
                <a:lnTo>
                  <a:pt x="625043" y="1066800"/>
                </a:lnTo>
                <a:lnTo>
                  <a:pt x="607034" y="1092200"/>
                </a:lnTo>
                <a:lnTo>
                  <a:pt x="589305" y="1130300"/>
                </a:lnTo>
                <a:lnTo>
                  <a:pt x="554253" y="1181100"/>
                </a:lnTo>
                <a:lnTo>
                  <a:pt x="544245" y="1206500"/>
                </a:lnTo>
                <a:lnTo>
                  <a:pt x="539584" y="1206500"/>
                </a:lnTo>
                <a:lnTo>
                  <a:pt x="535622" y="1219200"/>
                </a:lnTo>
                <a:lnTo>
                  <a:pt x="526135" y="1244600"/>
                </a:lnTo>
                <a:lnTo>
                  <a:pt x="516991" y="1270000"/>
                </a:lnTo>
                <a:lnTo>
                  <a:pt x="507847" y="1282700"/>
                </a:lnTo>
                <a:lnTo>
                  <a:pt x="498360" y="1308100"/>
                </a:lnTo>
                <a:lnTo>
                  <a:pt x="491375" y="1320800"/>
                </a:lnTo>
                <a:lnTo>
                  <a:pt x="507682" y="1320800"/>
                </a:lnTo>
                <a:lnTo>
                  <a:pt x="516699" y="1308100"/>
                </a:lnTo>
                <a:lnTo>
                  <a:pt x="526072" y="1295400"/>
                </a:lnTo>
                <a:lnTo>
                  <a:pt x="534403" y="1270000"/>
                </a:lnTo>
                <a:lnTo>
                  <a:pt x="540283" y="1257300"/>
                </a:lnTo>
                <a:lnTo>
                  <a:pt x="546481" y="1231900"/>
                </a:lnTo>
                <a:lnTo>
                  <a:pt x="554951" y="1219200"/>
                </a:lnTo>
                <a:lnTo>
                  <a:pt x="565162" y="1193800"/>
                </a:lnTo>
                <a:lnTo>
                  <a:pt x="576618" y="1181100"/>
                </a:lnTo>
                <a:lnTo>
                  <a:pt x="594563" y="1155700"/>
                </a:lnTo>
                <a:lnTo>
                  <a:pt x="611301" y="1130300"/>
                </a:lnTo>
                <a:lnTo>
                  <a:pt x="627697" y="1092200"/>
                </a:lnTo>
                <a:lnTo>
                  <a:pt x="644613" y="1066800"/>
                </a:lnTo>
                <a:lnTo>
                  <a:pt x="658037" y="1041400"/>
                </a:lnTo>
                <a:lnTo>
                  <a:pt x="671626" y="1028700"/>
                </a:lnTo>
                <a:lnTo>
                  <a:pt x="685215" y="1003300"/>
                </a:lnTo>
                <a:lnTo>
                  <a:pt x="698627" y="977900"/>
                </a:lnTo>
                <a:lnTo>
                  <a:pt x="714705" y="952500"/>
                </a:lnTo>
                <a:lnTo>
                  <a:pt x="721690" y="939800"/>
                </a:lnTo>
                <a:lnTo>
                  <a:pt x="726579" y="927100"/>
                </a:lnTo>
                <a:lnTo>
                  <a:pt x="737882" y="876300"/>
                </a:lnTo>
                <a:lnTo>
                  <a:pt x="747191" y="825500"/>
                </a:lnTo>
                <a:lnTo>
                  <a:pt x="748982" y="774700"/>
                </a:lnTo>
                <a:lnTo>
                  <a:pt x="737755" y="723900"/>
                </a:lnTo>
                <a:lnTo>
                  <a:pt x="736828" y="723900"/>
                </a:lnTo>
                <a:lnTo>
                  <a:pt x="736828" y="711200"/>
                </a:lnTo>
                <a:lnTo>
                  <a:pt x="741870" y="698500"/>
                </a:lnTo>
                <a:lnTo>
                  <a:pt x="740791" y="685800"/>
                </a:lnTo>
                <a:lnTo>
                  <a:pt x="734466" y="660400"/>
                </a:lnTo>
                <a:lnTo>
                  <a:pt x="723785" y="647700"/>
                </a:lnTo>
                <a:lnTo>
                  <a:pt x="723468" y="646836"/>
                </a:lnTo>
                <a:lnTo>
                  <a:pt x="723468" y="685800"/>
                </a:lnTo>
                <a:lnTo>
                  <a:pt x="720991" y="711200"/>
                </a:lnTo>
                <a:lnTo>
                  <a:pt x="720090" y="720267"/>
                </a:lnTo>
                <a:lnTo>
                  <a:pt x="719950" y="719594"/>
                </a:lnTo>
                <a:lnTo>
                  <a:pt x="719734" y="712762"/>
                </a:lnTo>
                <a:lnTo>
                  <a:pt x="720991" y="706183"/>
                </a:lnTo>
                <a:lnTo>
                  <a:pt x="723404" y="685634"/>
                </a:lnTo>
                <a:lnTo>
                  <a:pt x="723468" y="685800"/>
                </a:lnTo>
                <a:lnTo>
                  <a:pt x="723468" y="646836"/>
                </a:lnTo>
                <a:lnTo>
                  <a:pt x="719137" y="635000"/>
                </a:lnTo>
                <a:lnTo>
                  <a:pt x="713549" y="635000"/>
                </a:lnTo>
                <a:lnTo>
                  <a:pt x="710742" y="622300"/>
                </a:lnTo>
                <a:lnTo>
                  <a:pt x="707948" y="622300"/>
                </a:lnTo>
                <a:lnTo>
                  <a:pt x="706094" y="609600"/>
                </a:lnTo>
                <a:lnTo>
                  <a:pt x="708875" y="609600"/>
                </a:lnTo>
                <a:lnTo>
                  <a:pt x="718121" y="584200"/>
                </a:lnTo>
                <a:lnTo>
                  <a:pt x="727633" y="558800"/>
                </a:lnTo>
                <a:lnTo>
                  <a:pt x="737311" y="546100"/>
                </a:lnTo>
                <a:lnTo>
                  <a:pt x="747077" y="520700"/>
                </a:lnTo>
                <a:lnTo>
                  <a:pt x="752144" y="508000"/>
                </a:lnTo>
                <a:lnTo>
                  <a:pt x="757555" y="508000"/>
                </a:lnTo>
                <a:lnTo>
                  <a:pt x="763320" y="495300"/>
                </a:lnTo>
                <a:lnTo>
                  <a:pt x="769442" y="482600"/>
                </a:lnTo>
                <a:lnTo>
                  <a:pt x="781062" y="469900"/>
                </a:lnTo>
                <a:lnTo>
                  <a:pt x="793305" y="457200"/>
                </a:lnTo>
                <a:lnTo>
                  <a:pt x="805726" y="444500"/>
                </a:lnTo>
                <a:lnTo>
                  <a:pt x="817867" y="431800"/>
                </a:lnTo>
                <a:lnTo>
                  <a:pt x="827836" y="419100"/>
                </a:lnTo>
                <a:lnTo>
                  <a:pt x="835456" y="406400"/>
                </a:lnTo>
                <a:lnTo>
                  <a:pt x="838377" y="381000"/>
                </a:lnTo>
                <a:close/>
              </a:path>
            </a:pathLst>
          </a:custGeom>
          <a:solidFill>
            <a:srgbClr val="3A64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944" y="6350304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9EB1A8"/>
                </a:solidFill>
                <a:latin typeface="Arial MT"/>
                <a:cs typeface="Arial MT"/>
              </a:rPr>
              <a:t>11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73910" y="414654"/>
            <a:ext cx="64706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Un</a:t>
            </a:r>
            <a:r>
              <a:rPr spc="-240" dirty="0"/>
              <a:t> </a:t>
            </a:r>
            <a:r>
              <a:rPr spc="-280" dirty="0"/>
              <a:t>conte</a:t>
            </a:r>
            <a:r>
              <a:rPr spc="-295" dirty="0"/>
              <a:t>x</a:t>
            </a:r>
            <a:r>
              <a:rPr spc="-210" dirty="0"/>
              <a:t>to</a:t>
            </a:r>
            <a:r>
              <a:rPr spc="-240" dirty="0"/>
              <a:t> </a:t>
            </a:r>
            <a:r>
              <a:rPr spc="-254" dirty="0"/>
              <a:t>incierto</a:t>
            </a:r>
            <a:r>
              <a:rPr spc="-240" dirty="0"/>
              <a:t> </a:t>
            </a:r>
            <a:r>
              <a:rPr spc="-670" dirty="0"/>
              <a:t>(1)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81783" y="2828544"/>
            <a:ext cx="9461500" cy="448309"/>
          </a:xfrm>
          <a:prstGeom prst="rect">
            <a:avLst/>
          </a:prstGeom>
          <a:solidFill>
            <a:srgbClr val="F7921D"/>
          </a:solidFill>
        </p:spPr>
        <p:txBody>
          <a:bodyPr vert="horz" wrap="square" lIns="0" tIns="0" rIns="0" bIns="0" rtlCol="0">
            <a:spAutoFit/>
          </a:bodyPr>
          <a:lstStyle/>
          <a:p>
            <a:pPr marL="178435" algn="ctr">
              <a:lnSpc>
                <a:spcPts val="2985"/>
              </a:lnSpc>
            </a:pPr>
            <a:r>
              <a:rPr sz="2600" b="1" spc="-150" dirty="0">
                <a:solidFill>
                  <a:srgbClr val="FFFFFF"/>
                </a:solidFill>
                <a:latin typeface="Tahoma"/>
                <a:cs typeface="Tahoma"/>
              </a:rPr>
              <a:t>Previsiones</a:t>
            </a:r>
            <a:r>
              <a:rPr sz="2600" b="1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spc="-180" dirty="0">
                <a:solidFill>
                  <a:srgbClr val="FFFFFF"/>
                </a:solidFill>
                <a:latin typeface="Tahoma"/>
                <a:cs typeface="Tahoma"/>
              </a:rPr>
              <a:t>macro</a:t>
            </a:r>
            <a:r>
              <a:rPr sz="2600" b="1" spc="-17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600" b="1" spc="-135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sz="2600" b="1" spc="-16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600" b="1" spc="-120" dirty="0">
                <a:solidFill>
                  <a:srgbClr val="FFFFFF"/>
                </a:solidFill>
                <a:latin typeface="Tahoma"/>
                <a:cs typeface="Tahoma"/>
              </a:rPr>
              <a:t>ó</a:t>
            </a:r>
            <a:r>
              <a:rPr sz="2600" b="1" spc="-31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600" b="1" spc="-170" dirty="0">
                <a:solidFill>
                  <a:srgbClr val="FFFFFF"/>
                </a:solidFill>
                <a:latin typeface="Tahoma"/>
                <a:cs typeface="Tahoma"/>
              </a:rPr>
              <a:t>icas </a:t>
            </a:r>
            <a:r>
              <a:rPr sz="2600" b="1" spc="-16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60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b="1" spc="-170" dirty="0">
                <a:solidFill>
                  <a:srgbClr val="FFFFFF"/>
                </a:solidFill>
                <a:latin typeface="Tahoma"/>
                <a:cs typeface="Tahoma"/>
              </a:rPr>
              <a:t>Canari</a:t>
            </a:r>
            <a:r>
              <a:rPr sz="2600" b="1" spc="-2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600" b="1" spc="-19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73910" y="1332991"/>
            <a:ext cx="9204960" cy="12426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10"/>
              </a:spcBef>
            </a:pPr>
            <a:r>
              <a:rPr sz="2000" spc="-10" dirty="0">
                <a:latin typeface="Tahoma"/>
                <a:cs typeface="Tahoma"/>
              </a:rPr>
              <a:t>La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subida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precios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despuntaba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ya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finales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del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año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2021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ha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derivado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en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su 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expresión </a:t>
            </a:r>
            <a:r>
              <a:rPr sz="2000" spc="-40" dirty="0">
                <a:latin typeface="Tahoma"/>
                <a:cs typeface="Tahoma"/>
              </a:rPr>
              <a:t>más </a:t>
            </a:r>
            <a:r>
              <a:rPr sz="2000" spc="-30" dirty="0">
                <a:latin typeface="Tahoma"/>
                <a:cs typeface="Tahoma"/>
              </a:rPr>
              <a:t>radical: </a:t>
            </a:r>
            <a:r>
              <a:rPr sz="2000" spc="-20" dirty="0">
                <a:latin typeface="Tahoma"/>
                <a:cs typeface="Tahoma"/>
              </a:rPr>
              <a:t>una </a:t>
            </a:r>
            <a:r>
              <a:rPr sz="2000" spc="-5" dirty="0">
                <a:latin typeface="Tahoma"/>
                <a:cs typeface="Tahoma"/>
              </a:rPr>
              <a:t>espiral </a:t>
            </a:r>
            <a:r>
              <a:rPr sz="2000" spc="10" dirty="0">
                <a:latin typeface="Tahoma"/>
                <a:cs typeface="Tahoma"/>
              </a:rPr>
              <a:t>inflacionista </a:t>
            </a:r>
            <a:r>
              <a:rPr sz="2000" spc="-55" dirty="0">
                <a:latin typeface="Tahoma"/>
                <a:cs typeface="Tahoma"/>
              </a:rPr>
              <a:t>a </a:t>
            </a:r>
            <a:r>
              <a:rPr sz="2000" spc="15" dirty="0">
                <a:latin typeface="Tahoma"/>
                <a:cs typeface="Tahoma"/>
              </a:rPr>
              <a:t>nivel </a:t>
            </a:r>
            <a:r>
              <a:rPr sz="2000" spc="-5" dirty="0">
                <a:latin typeface="Tahoma"/>
                <a:cs typeface="Tahoma"/>
              </a:rPr>
              <a:t>global </a:t>
            </a:r>
            <a:r>
              <a:rPr sz="2000" spc="10" dirty="0">
                <a:latin typeface="Tahoma"/>
                <a:cs typeface="Tahoma"/>
              </a:rPr>
              <a:t>condicionada </a:t>
            </a:r>
            <a:r>
              <a:rPr sz="2000" spc="25" dirty="0">
                <a:latin typeface="Tahoma"/>
                <a:cs typeface="Tahoma"/>
              </a:rPr>
              <a:t>por </a:t>
            </a:r>
            <a:r>
              <a:rPr sz="2000" spc="-20" dirty="0">
                <a:latin typeface="Tahoma"/>
                <a:cs typeface="Tahoma"/>
              </a:rPr>
              <a:t>la 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guerra </a:t>
            </a:r>
            <a:r>
              <a:rPr sz="2000" dirty="0">
                <a:latin typeface="Tahoma"/>
                <a:cs typeface="Tahoma"/>
              </a:rPr>
              <a:t>en </a:t>
            </a:r>
            <a:r>
              <a:rPr sz="2000" spc="-5" dirty="0">
                <a:latin typeface="Tahoma"/>
                <a:cs typeface="Tahoma"/>
              </a:rPr>
              <a:t>Ucrania, cuyas </a:t>
            </a:r>
            <a:r>
              <a:rPr sz="2000" dirty="0">
                <a:latin typeface="Tahoma"/>
                <a:cs typeface="Tahoma"/>
              </a:rPr>
              <a:t>consecuencias </a:t>
            </a:r>
            <a:r>
              <a:rPr sz="2000" spc="-5" dirty="0">
                <a:latin typeface="Tahoma"/>
                <a:cs typeface="Tahoma"/>
              </a:rPr>
              <a:t>últimas </a:t>
            </a:r>
            <a:r>
              <a:rPr sz="2000" spc="-20" dirty="0">
                <a:latin typeface="Tahoma"/>
                <a:cs typeface="Tahoma"/>
              </a:rPr>
              <a:t>aún </a:t>
            </a:r>
            <a:r>
              <a:rPr sz="2000" spc="-5" dirty="0">
                <a:latin typeface="Tahoma"/>
                <a:cs typeface="Tahoma"/>
              </a:rPr>
              <a:t>están </a:t>
            </a:r>
            <a:r>
              <a:rPr sz="2000" spc="25" dirty="0">
                <a:latin typeface="Tahoma"/>
                <a:cs typeface="Tahoma"/>
              </a:rPr>
              <a:t>por </a:t>
            </a:r>
            <a:r>
              <a:rPr sz="2000" spc="-10" dirty="0">
                <a:latin typeface="Tahoma"/>
                <a:cs typeface="Tahoma"/>
              </a:rPr>
              <a:t>determinar. La 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incertidumbre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aconseja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un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diseño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presupuestario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b="1" spc="-130" dirty="0">
                <a:solidFill>
                  <a:srgbClr val="F7921D"/>
                </a:solidFill>
                <a:latin typeface="Tahoma"/>
                <a:cs typeface="Tahoma"/>
              </a:rPr>
              <a:t>prudente,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responsable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95" dirty="0">
                <a:solidFill>
                  <a:srgbClr val="F7921D"/>
                </a:solidFill>
                <a:latin typeface="Tahoma"/>
                <a:cs typeface="Tahoma"/>
              </a:rPr>
              <a:t>y </a:t>
            </a:r>
            <a:r>
              <a:rPr sz="2000" b="1" spc="-130" dirty="0">
                <a:solidFill>
                  <a:srgbClr val="F7921D"/>
                </a:solidFill>
                <a:latin typeface="Tahoma"/>
                <a:cs typeface="Tahoma"/>
              </a:rPr>
              <a:t>realista</a:t>
            </a:r>
            <a:r>
              <a:rPr sz="2000" spc="-130" dirty="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7336" y="3502279"/>
            <a:ext cx="1780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800" b="1" spc="-105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cena</a:t>
            </a:r>
            <a:r>
              <a:rPr sz="1800" b="1" spc="-85" dirty="0">
                <a:solidFill>
                  <a:srgbClr val="3A6450"/>
                </a:solidFill>
                <a:latin typeface="Tahoma"/>
                <a:cs typeface="Tahoma"/>
              </a:rPr>
              <a:t>r</a:t>
            </a:r>
            <a:r>
              <a:rPr sz="1800" b="1" spc="-75" dirty="0">
                <a:solidFill>
                  <a:srgbClr val="3A6450"/>
                </a:solidFill>
                <a:latin typeface="Tahoma"/>
                <a:cs typeface="Tahoma"/>
              </a:rPr>
              <a:t>io</a:t>
            </a:r>
            <a:r>
              <a:rPr sz="1800" b="1" spc="-100" dirty="0">
                <a:solidFill>
                  <a:srgbClr val="3A6450"/>
                </a:solidFill>
                <a:latin typeface="Tahoma"/>
                <a:cs typeface="Tahoma"/>
              </a:rPr>
              <a:t> ce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n</a:t>
            </a:r>
            <a:r>
              <a:rPr sz="1800" b="1" spc="-85" dirty="0">
                <a:solidFill>
                  <a:srgbClr val="3A6450"/>
                </a:solidFill>
                <a:latin typeface="Tahoma"/>
                <a:cs typeface="Tahoma"/>
              </a:rPr>
              <a:t>tr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al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11390" y="3489197"/>
            <a:ext cx="2039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800" b="1" spc="-105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cena</a:t>
            </a:r>
            <a:r>
              <a:rPr sz="1800" b="1" spc="-85" dirty="0">
                <a:solidFill>
                  <a:srgbClr val="3A6450"/>
                </a:solidFill>
                <a:latin typeface="Tahoma"/>
                <a:cs typeface="Tahoma"/>
              </a:rPr>
              <a:t>r</a:t>
            </a:r>
            <a:r>
              <a:rPr sz="1800" b="1" spc="-75" dirty="0">
                <a:solidFill>
                  <a:srgbClr val="3A6450"/>
                </a:solidFill>
                <a:latin typeface="Tahoma"/>
                <a:cs typeface="Tahoma"/>
              </a:rPr>
              <a:t>io</a:t>
            </a:r>
            <a:r>
              <a:rPr sz="1800" b="1" spc="-10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3A6450"/>
                </a:solidFill>
                <a:latin typeface="Tahoma"/>
                <a:cs typeface="Tahoma"/>
              </a:rPr>
              <a:t>p</a:t>
            </a:r>
            <a:r>
              <a:rPr sz="1800" b="1" spc="-114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simi</a:t>
            </a:r>
            <a:r>
              <a:rPr sz="1800" b="1" spc="-130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800" b="1" spc="-114" dirty="0">
                <a:solidFill>
                  <a:srgbClr val="3A6450"/>
                </a:solidFill>
                <a:latin typeface="Tahoma"/>
                <a:cs typeface="Tahoma"/>
              </a:rPr>
              <a:t>ta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94553" y="6471310"/>
            <a:ext cx="3270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Tahoma"/>
                <a:cs typeface="Tahoma"/>
              </a:rPr>
              <a:t>Fuente: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Viceconsejería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de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Economía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e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Internacionalización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991866" y="3805428"/>
          <a:ext cx="3406140" cy="226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8540"/>
                <a:gridCol w="674370"/>
                <a:gridCol w="846455"/>
                <a:gridCol w="846455"/>
              </a:tblGrid>
              <a:tr h="563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2022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250190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(oct)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2023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(oct)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</a:tr>
              <a:tr h="5631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PIB</a:t>
                      </a:r>
                      <a:r>
                        <a:rPr sz="140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EAL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6,1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7,6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3,3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563118">
                <a:tc>
                  <a:txBody>
                    <a:bodyPr/>
                    <a:lstStyle/>
                    <a:p>
                      <a:pPr marL="91440" marR="19113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DE  </a:t>
                      </a:r>
                      <a:r>
                        <a:rPr sz="1400" spc="75" dirty="0">
                          <a:latin typeface="Tahoma"/>
                          <a:cs typeface="Tahoma"/>
                        </a:rPr>
                        <a:t>PARO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spc="10" dirty="0">
                          <a:latin typeface="Tahoma"/>
                          <a:cs typeface="Tahoma"/>
                        </a:rPr>
                        <a:t>23,2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spc="10" dirty="0">
                          <a:latin typeface="Tahoma"/>
                          <a:cs typeface="Tahoma"/>
                        </a:rPr>
                        <a:t>18,5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17,6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563118">
                <a:tc>
                  <a:txBody>
                    <a:bodyPr/>
                    <a:lstStyle/>
                    <a:p>
                      <a:pPr marL="91440" marR="35433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IN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-  </a:t>
                      </a:r>
                      <a:r>
                        <a:rPr sz="1400" spc="55" dirty="0">
                          <a:latin typeface="Tahoma"/>
                          <a:cs typeface="Tahoma"/>
                        </a:rPr>
                        <a:t>CIÓN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2,2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7,5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73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3,7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7225283" y="3794886"/>
          <a:ext cx="3497579" cy="2323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315"/>
                <a:gridCol w="869315"/>
                <a:gridCol w="869315"/>
                <a:gridCol w="869314"/>
              </a:tblGrid>
              <a:tr h="526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2022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(oct)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2023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(oct)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</a:tr>
              <a:tr h="52641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>
                          <a:latin typeface="Tahoma"/>
                          <a:cs typeface="Tahoma"/>
                        </a:rPr>
                        <a:t>PIB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spc="40" dirty="0">
                          <a:latin typeface="Tahoma"/>
                          <a:cs typeface="Tahoma"/>
                        </a:rPr>
                        <a:t>REAL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6,1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6,3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1,3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40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731519">
                <a:tc>
                  <a:txBody>
                    <a:bodyPr/>
                    <a:lstStyle/>
                    <a:p>
                      <a:pPr marL="92075" marR="2876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50" dirty="0">
                          <a:latin typeface="Tahoma"/>
                          <a:cs typeface="Tahoma"/>
                        </a:rPr>
                        <a:t>TASA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70" dirty="0">
                          <a:latin typeface="Tahoma"/>
                          <a:cs typeface="Tahoma"/>
                        </a:rPr>
                        <a:t>DE </a:t>
                      </a:r>
                      <a:r>
                        <a:rPr sz="1400" spc="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AR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10" dirty="0">
                          <a:latin typeface="Tahoma"/>
                          <a:cs typeface="Tahoma"/>
                        </a:rPr>
                        <a:t>23,2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10" dirty="0">
                          <a:latin typeface="Tahoma"/>
                          <a:cs typeface="Tahoma"/>
                        </a:rPr>
                        <a:t>18,7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19,4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526376">
                <a:tc>
                  <a:txBody>
                    <a:bodyPr/>
                    <a:lstStyle/>
                    <a:p>
                      <a:pPr marL="92075" marR="20447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IN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-  </a:t>
                      </a:r>
                      <a:r>
                        <a:rPr sz="1400" spc="55" dirty="0">
                          <a:latin typeface="Tahoma"/>
                          <a:cs typeface="Tahoma"/>
                        </a:rPr>
                        <a:t>CIÓN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2,2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55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7,5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55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3,7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40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944" y="6350304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9EB1A8"/>
                </a:solidFill>
                <a:latin typeface="Arial MT"/>
                <a:cs typeface="Arial MT"/>
              </a:rPr>
              <a:t>12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77973" y="465582"/>
            <a:ext cx="64706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Un</a:t>
            </a:r>
            <a:r>
              <a:rPr spc="-240" dirty="0"/>
              <a:t> </a:t>
            </a:r>
            <a:r>
              <a:rPr spc="-254" dirty="0"/>
              <a:t>cont</a:t>
            </a:r>
            <a:r>
              <a:rPr spc="-270" dirty="0"/>
              <a:t>exto</a:t>
            </a:r>
            <a:r>
              <a:rPr spc="-240" dirty="0"/>
              <a:t> </a:t>
            </a:r>
            <a:r>
              <a:rPr spc="-254" dirty="0"/>
              <a:t>incierto</a:t>
            </a:r>
            <a:r>
              <a:rPr spc="-240" dirty="0"/>
              <a:t> </a:t>
            </a:r>
            <a:r>
              <a:rPr spc="-670" dirty="0"/>
              <a:t>(2)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110739" y="1629155"/>
            <a:ext cx="9543415" cy="445134"/>
          </a:xfrm>
          <a:prstGeom prst="rect">
            <a:avLst/>
          </a:prstGeom>
          <a:solidFill>
            <a:srgbClr val="F7921D"/>
          </a:solidFill>
        </p:spPr>
        <p:txBody>
          <a:bodyPr vert="horz" wrap="square" lIns="0" tIns="0" rIns="0" bIns="0" rtlCol="0">
            <a:spAutoFit/>
          </a:bodyPr>
          <a:lstStyle/>
          <a:p>
            <a:pPr marL="179705" algn="ctr">
              <a:lnSpc>
                <a:spcPts val="2975"/>
              </a:lnSpc>
            </a:pPr>
            <a:r>
              <a:rPr sz="2600" spc="20" dirty="0">
                <a:solidFill>
                  <a:srgbClr val="FFFFFF"/>
                </a:solidFill>
                <a:latin typeface="Tahoma"/>
                <a:cs typeface="Tahoma"/>
              </a:rPr>
              <a:t>Previsiones</a:t>
            </a:r>
            <a:r>
              <a:rPr sz="26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Tahoma"/>
                <a:cs typeface="Tahoma"/>
              </a:rPr>
              <a:t>macroeconómicas</a:t>
            </a:r>
            <a:r>
              <a:rPr sz="2600" spc="-2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65" dirty="0">
                <a:solidFill>
                  <a:srgbClr val="FFFFFF"/>
                </a:solidFill>
                <a:latin typeface="Tahoma"/>
                <a:cs typeface="Tahoma"/>
              </a:rPr>
              <a:t>(FMI)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48015" y="6420103"/>
            <a:ext cx="15633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5" dirty="0">
                <a:latin typeface="Tahoma"/>
                <a:cs typeface="Tahoma"/>
              </a:rPr>
              <a:t>Fu</a:t>
            </a:r>
            <a:r>
              <a:rPr sz="1000" spc="-20" dirty="0">
                <a:latin typeface="Tahoma"/>
                <a:cs typeface="Tahoma"/>
              </a:rPr>
              <a:t>ente: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FMI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125" dirty="0">
                <a:latin typeface="Tahoma"/>
                <a:cs typeface="Tahoma"/>
              </a:rPr>
              <a:t>(</a:t>
            </a:r>
            <a:r>
              <a:rPr sz="1000" spc="15" dirty="0">
                <a:latin typeface="Tahoma"/>
                <a:cs typeface="Tahoma"/>
              </a:rPr>
              <a:t>oc</a:t>
            </a:r>
            <a:r>
              <a:rPr sz="1000" spc="5" dirty="0">
                <a:latin typeface="Tahoma"/>
                <a:cs typeface="Tahoma"/>
              </a:rPr>
              <a:t>tu</a:t>
            </a:r>
            <a:r>
              <a:rPr sz="1000" spc="-5" dirty="0">
                <a:latin typeface="Tahoma"/>
                <a:cs typeface="Tahoma"/>
              </a:rPr>
              <a:t>b</a:t>
            </a:r>
            <a:r>
              <a:rPr sz="1000" dirty="0">
                <a:latin typeface="Tahoma"/>
                <a:cs typeface="Tahoma"/>
              </a:rPr>
              <a:t>re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2</a:t>
            </a:r>
            <a:r>
              <a:rPr sz="1000" spc="25" dirty="0">
                <a:latin typeface="Tahoma"/>
                <a:cs typeface="Tahoma"/>
              </a:rPr>
              <a:t>0</a:t>
            </a:r>
            <a:r>
              <a:rPr sz="1000" spc="30" dirty="0">
                <a:latin typeface="Tahoma"/>
                <a:cs typeface="Tahoma"/>
              </a:rPr>
              <a:t>2</a:t>
            </a:r>
            <a:r>
              <a:rPr sz="1000" spc="25" dirty="0">
                <a:latin typeface="Tahoma"/>
                <a:cs typeface="Tahoma"/>
              </a:rPr>
              <a:t>2</a:t>
            </a:r>
            <a:r>
              <a:rPr sz="1000" spc="-12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544570" y="2434717"/>
          <a:ext cx="6358890" cy="3846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960"/>
                <a:gridCol w="1584960"/>
                <a:gridCol w="1584959"/>
                <a:gridCol w="1584960"/>
              </a:tblGrid>
              <a:tr h="360680">
                <a:tc gridSpan="4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%</a:t>
                      </a:r>
                      <a:r>
                        <a:rPr sz="1400" spc="-8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VA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IACIÓN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0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600" b="1" spc="-100" dirty="0">
                          <a:latin typeface="Tahoma"/>
                          <a:cs typeface="Tahoma"/>
                        </a:rPr>
                        <a:t>2021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3726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600" b="1" spc="-100" dirty="0">
                          <a:latin typeface="Tahoma"/>
                          <a:cs typeface="Tahoma"/>
                        </a:rPr>
                        <a:t>PREVISIONES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86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82625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Octubre</a:t>
                      </a:r>
                      <a:r>
                        <a:rPr sz="16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50" dirty="0">
                          <a:latin typeface="Tahoma"/>
                          <a:cs typeface="Tahoma"/>
                        </a:rPr>
                        <a:t>2022</a:t>
                      </a:r>
                      <a:r>
                        <a:rPr sz="1600" spc="-10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25" dirty="0">
                          <a:latin typeface="Tahoma"/>
                          <a:cs typeface="Tahoma"/>
                        </a:rPr>
                        <a:t>WEO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0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08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2022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2023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600" b="1" spc="-130" dirty="0">
                          <a:latin typeface="Tahoma"/>
                          <a:cs typeface="Tahoma"/>
                        </a:rPr>
                        <a:t>PIB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067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dirty="0">
                          <a:latin typeface="Tahoma"/>
                          <a:cs typeface="Tahoma"/>
                        </a:rPr>
                        <a:t>To</a:t>
                      </a:r>
                      <a:r>
                        <a:rPr sz="16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600" b="1" dirty="0">
                          <a:latin typeface="Tahoma"/>
                          <a:cs typeface="Tahoma"/>
                        </a:rPr>
                        <a:t>al</a:t>
                      </a:r>
                      <a:r>
                        <a:rPr sz="16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b="1" spc="-5" dirty="0">
                          <a:latin typeface="Tahoma"/>
                          <a:cs typeface="Tahoma"/>
                        </a:rPr>
                        <a:t>m</a:t>
                      </a:r>
                      <a:r>
                        <a:rPr sz="1600" b="1" dirty="0">
                          <a:latin typeface="Tahoma"/>
                          <a:cs typeface="Tahoma"/>
                        </a:rPr>
                        <a:t>un</a:t>
                      </a:r>
                      <a:r>
                        <a:rPr sz="1600" b="1" spc="-10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6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600" b="1" spc="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600" b="1" dirty="0">
                          <a:latin typeface="Tahoma"/>
                          <a:cs typeface="Tahoma"/>
                        </a:rPr>
                        <a:t>l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6,0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3,2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spc="-110" dirty="0">
                          <a:latin typeface="Tahoma"/>
                          <a:cs typeface="Tahoma"/>
                        </a:rPr>
                        <a:t>2,7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6080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dirty="0">
                          <a:latin typeface="Tahoma"/>
                          <a:cs typeface="Tahoma"/>
                        </a:rPr>
                        <a:t>Estados</a:t>
                      </a:r>
                      <a:r>
                        <a:rPr sz="160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20" dirty="0">
                          <a:latin typeface="Tahoma"/>
                          <a:cs typeface="Tahoma"/>
                        </a:rPr>
                        <a:t>Unidos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5,7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1,6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1,0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6067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dirty="0">
                          <a:latin typeface="Tahoma"/>
                          <a:cs typeface="Tahoma"/>
                        </a:rPr>
                        <a:t>Japón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1,7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1,7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1,6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6069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dirty="0">
                          <a:latin typeface="Tahoma"/>
                          <a:cs typeface="Tahoma"/>
                        </a:rPr>
                        <a:t>Eurozona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5,2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3,1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0,5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6071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10" dirty="0">
                          <a:latin typeface="Tahoma"/>
                          <a:cs typeface="Tahoma"/>
                        </a:rPr>
                        <a:t>China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8,1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3,2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600" spc="-15" dirty="0">
                          <a:latin typeface="Tahoma"/>
                          <a:cs typeface="Tahoma"/>
                        </a:rPr>
                        <a:t>4,4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79695" y="3061"/>
            <a:ext cx="6862630" cy="685830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00757" y="586181"/>
            <a:ext cx="53955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75" dirty="0"/>
              <a:t>Los</a:t>
            </a:r>
            <a:r>
              <a:rPr spc="-254" dirty="0"/>
              <a:t> </a:t>
            </a:r>
            <a:r>
              <a:rPr spc="-320" dirty="0"/>
              <a:t>riesgos</a:t>
            </a:r>
            <a:r>
              <a:rPr spc="-240" dirty="0"/>
              <a:t> </a:t>
            </a:r>
            <a:r>
              <a:rPr spc="-355" dirty="0"/>
              <a:t>globa</a:t>
            </a:r>
            <a:r>
              <a:rPr spc="-220" dirty="0"/>
              <a:t>l</a:t>
            </a:r>
            <a:r>
              <a:rPr spc="-325" dirty="0"/>
              <a:t>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10155" y="1813560"/>
            <a:ext cx="2246630" cy="4538980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178435" rIns="0" bIns="0" rtlCol="0">
            <a:spAutoFit/>
          </a:bodyPr>
          <a:lstStyle/>
          <a:p>
            <a:pPr marL="180340" marR="175260">
              <a:lnSpc>
                <a:spcPct val="100000"/>
              </a:lnSpc>
              <a:spcBef>
                <a:spcPts val="1405"/>
              </a:spcBef>
            </a:pP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b="1" spc="-1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30" dirty="0">
                <a:solidFill>
                  <a:srgbClr val="FFFFFF"/>
                </a:solidFill>
                <a:latin typeface="Tahoma"/>
                <a:cs typeface="Tahoma"/>
              </a:rPr>
              <a:t>gu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rra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40" dirty="0">
                <a:solidFill>
                  <a:srgbClr val="FFFFFF"/>
                </a:solidFill>
                <a:latin typeface="Tahoma"/>
                <a:cs typeface="Tahoma"/>
              </a:rPr>
              <a:t>Uc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ra</a:t>
            </a:r>
            <a:r>
              <a:rPr sz="1600" b="1" spc="-14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a  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8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6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del  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pre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io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las  </a:t>
            </a:r>
            <a:r>
              <a:rPr sz="1600" b="1" spc="-155" dirty="0">
                <a:solidFill>
                  <a:srgbClr val="FFFFFF"/>
                </a:solidFill>
                <a:latin typeface="Tahoma"/>
                <a:cs typeface="Tahoma"/>
              </a:rPr>
              <a:t>ma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130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20" dirty="0">
                <a:solidFill>
                  <a:srgbClr val="FFFFFF"/>
                </a:solidFill>
                <a:latin typeface="Tahoma"/>
                <a:cs typeface="Tahoma"/>
              </a:rPr>
              <a:t>primas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la 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ruptura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en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las 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cadenas globales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siguen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condicionando 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economía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col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can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inf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lación 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niv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dit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os.</a:t>
            </a:r>
            <a:endParaRPr sz="1600">
              <a:latin typeface="Tahoma"/>
              <a:cs typeface="Tahoma"/>
            </a:endParaRPr>
          </a:p>
          <a:p>
            <a:pPr marL="180340" marR="70104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600" spc="-60" dirty="0">
                <a:solidFill>
                  <a:srgbClr val="FFFFFF"/>
                </a:solidFill>
                <a:latin typeface="Tahoma"/>
                <a:cs typeface="Tahoma"/>
              </a:rPr>
              <a:t>o,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junt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la 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subida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los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combustibles,</a:t>
            </a:r>
            <a:endParaRPr sz="1600">
              <a:latin typeface="Tahoma"/>
              <a:cs typeface="Tahoma"/>
            </a:endParaRPr>
          </a:p>
          <a:p>
            <a:pPr marL="180340" marR="200025">
              <a:lnSpc>
                <a:spcPct val="100000"/>
              </a:lnSpc>
            </a:pP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af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1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mp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as 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1600" spc="-3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milias.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3420" y="1813560"/>
            <a:ext cx="2245360" cy="4538980"/>
          </a:xfrm>
          <a:custGeom>
            <a:avLst/>
            <a:gdLst/>
            <a:ahLst/>
            <a:cxnLst/>
            <a:rect l="l" t="t" r="r" b="b"/>
            <a:pathLst>
              <a:path w="2245359" h="4538980">
                <a:moveTo>
                  <a:pt x="2244852" y="0"/>
                </a:moveTo>
                <a:lnTo>
                  <a:pt x="0" y="0"/>
                </a:lnTo>
                <a:lnTo>
                  <a:pt x="0" y="4538472"/>
                </a:lnTo>
                <a:lnTo>
                  <a:pt x="2244852" y="4538472"/>
                </a:lnTo>
                <a:lnTo>
                  <a:pt x="2244852" y="0"/>
                </a:lnTo>
                <a:close/>
              </a:path>
            </a:pathLst>
          </a:custGeom>
          <a:solidFill>
            <a:srgbClr val="3A645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03420" y="1813560"/>
            <a:ext cx="2245360" cy="4538980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180340" marR="261620">
              <a:lnSpc>
                <a:spcPct val="100000"/>
              </a:lnSpc>
              <a:spcBef>
                <a:spcPts val="1405"/>
              </a:spcBef>
            </a:pP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Pe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rsis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te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la  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pos</a:t>
            </a:r>
            <a:r>
              <a:rPr sz="1600" b="1" spc="-5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bi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114" dirty="0">
                <a:solidFill>
                  <a:srgbClr val="FFFFFF"/>
                </a:solidFill>
                <a:latin typeface="Tahoma"/>
                <a:cs typeface="Tahoma"/>
              </a:rPr>
              <a:t>dad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 de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fr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45" dirty="0">
                <a:solidFill>
                  <a:srgbClr val="FFFFFF"/>
                </a:solidFill>
                <a:latin typeface="Tahoma"/>
                <a:cs typeface="Tahoma"/>
              </a:rPr>
              <a:t>o  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ac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vi</a:t>
            </a:r>
            <a:r>
              <a:rPr sz="1600" b="1" spc="-114" dirty="0">
                <a:solidFill>
                  <a:srgbClr val="FFFFFF"/>
                </a:solidFill>
                <a:latin typeface="Tahoma"/>
                <a:cs typeface="Tahoma"/>
              </a:rPr>
              <a:t>dad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en 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algunas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economías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asi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átic</a:t>
            </a:r>
            <a:r>
              <a:rPr sz="1600" spc="-55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16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impliquen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interrupciones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retrasos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en los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suministros.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96683" y="1802892"/>
            <a:ext cx="2245360" cy="4549140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178435" rIns="0" bIns="0" rtlCol="0">
            <a:spAutoFit/>
          </a:bodyPr>
          <a:lstStyle/>
          <a:p>
            <a:pPr marL="180340" marR="193675">
              <a:lnSpc>
                <a:spcPct val="100000"/>
              </a:lnSpc>
              <a:spcBef>
                <a:spcPts val="1405"/>
              </a:spcBef>
            </a:pP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Posible 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b="1" spc="-1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cimi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6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del  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b="1" spc="-13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b="1" spc="-14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sporte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20" dirty="0">
                <a:solidFill>
                  <a:srgbClr val="FFFFFF"/>
                </a:solidFill>
                <a:latin typeface="Tahoma"/>
                <a:cs typeface="Tahoma"/>
              </a:rPr>
              <a:t>aé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b="1" spc="-80" dirty="0">
                <a:solidFill>
                  <a:srgbClr val="FFFFFF"/>
                </a:solidFill>
                <a:latin typeface="Tahoma"/>
                <a:cs typeface="Tahoma"/>
              </a:rPr>
              <a:t>eo, 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16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elevaría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16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precio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del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paquete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turístico,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limitando, 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por lo 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tanto,</a:t>
            </a:r>
            <a:r>
              <a:rPr sz="16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af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nci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de  tur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-35" dirty="0">
                <a:solidFill>
                  <a:srgbClr val="FFFFFF"/>
                </a:solidFill>
                <a:latin typeface="Tahoma"/>
                <a:cs typeface="Tahoma"/>
              </a:rPr>
              <a:t>tas</a:t>
            </a:r>
            <a:r>
              <a:rPr sz="16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y,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n 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consecuencia,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rentabilidad.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489947" y="1802892"/>
            <a:ext cx="2245360" cy="4549140"/>
          </a:xfrm>
          <a:custGeom>
            <a:avLst/>
            <a:gdLst/>
            <a:ahLst/>
            <a:cxnLst/>
            <a:rect l="l" t="t" r="r" b="b"/>
            <a:pathLst>
              <a:path w="2245359" h="4549140">
                <a:moveTo>
                  <a:pt x="2244852" y="0"/>
                </a:moveTo>
                <a:lnTo>
                  <a:pt x="0" y="0"/>
                </a:lnTo>
                <a:lnTo>
                  <a:pt x="0" y="4549139"/>
                </a:lnTo>
                <a:lnTo>
                  <a:pt x="2244852" y="4549139"/>
                </a:lnTo>
                <a:lnTo>
                  <a:pt x="2244852" y="0"/>
                </a:lnTo>
                <a:close/>
              </a:path>
            </a:pathLst>
          </a:custGeom>
          <a:solidFill>
            <a:srgbClr val="3A645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489947" y="1802892"/>
            <a:ext cx="2245360" cy="4549140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180975" marR="213360">
              <a:lnSpc>
                <a:spcPct val="100000"/>
              </a:lnSpc>
              <a:spcBef>
                <a:spcPts val="1405"/>
              </a:spcBef>
            </a:pPr>
            <a:r>
              <a:rPr sz="1600" b="1" spc="-114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pue</a:t>
            </a:r>
            <a:r>
              <a:rPr sz="1600" b="1" spc="-105" dirty="0">
                <a:solidFill>
                  <a:srgbClr val="FFFFFF"/>
                </a:solidFill>
                <a:latin typeface="Tahoma"/>
                <a:cs typeface="Tahoma"/>
              </a:rPr>
              <a:t>den</a:t>
            </a:r>
            <a:r>
              <a:rPr sz="1600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produc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r  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problemas</a:t>
            </a:r>
            <a:r>
              <a:rPr sz="16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120" dirty="0">
                <a:solidFill>
                  <a:srgbClr val="FFFFFF"/>
                </a:solidFill>
                <a:latin typeface="Tahoma"/>
                <a:cs typeface="Tahoma"/>
              </a:rPr>
              <a:t>gados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a  </a:t>
            </a:r>
            <a:r>
              <a:rPr sz="1600" b="1" spc="-11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 evolu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b="1" spc="-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ón</a:t>
            </a:r>
            <a:r>
              <a:rPr sz="16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10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600" b="1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las  </a:t>
            </a:r>
            <a:r>
              <a:rPr sz="1600" b="1" spc="-85" dirty="0">
                <a:solidFill>
                  <a:srgbClr val="FFFFFF"/>
                </a:solidFill>
                <a:latin typeface="Tahoma"/>
                <a:cs typeface="Tahoma"/>
              </a:rPr>
              <a:t>di</a:t>
            </a:r>
            <a:r>
              <a:rPr sz="1600" b="1" spc="-75" dirty="0">
                <a:solidFill>
                  <a:srgbClr val="FFFFFF"/>
                </a:solidFill>
                <a:latin typeface="Tahoma"/>
                <a:cs typeface="Tahoma"/>
              </a:rPr>
              <a:t>vi</a:t>
            </a:r>
            <a:r>
              <a:rPr sz="1600" b="1" spc="-125" dirty="0">
                <a:solidFill>
                  <a:srgbClr val="FFFFFF"/>
                </a:solidFill>
                <a:latin typeface="Tahoma"/>
                <a:cs typeface="Tahoma"/>
              </a:rPr>
              <a:t>sas</a:t>
            </a:r>
            <a:r>
              <a:rPr sz="16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600" spc="-40" dirty="0">
                <a:solidFill>
                  <a:srgbClr val="FFFFFF"/>
                </a:solidFill>
                <a:latin typeface="Tahoma"/>
                <a:cs typeface="Tahoma"/>
              </a:rPr>
              <a:t>aís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s 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europeos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fuera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ur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zo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y,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n  </a:t>
            </a:r>
            <a:r>
              <a:rPr sz="1600" spc="-30" dirty="0">
                <a:solidFill>
                  <a:srgbClr val="FFFFFF"/>
                </a:solidFill>
                <a:latin typeface="Tahoma"/>
                <a:cs typeface="Tahoma"/>
              </a:rPr>
              <a:t>particular,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de Reino 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Unido,</a:t>
            </a:r>
            <a:r>
              <a:rPr sz="16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cuya</a:t>
            </a:r>
            <a:r>
              <a:rPr sz="16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divisa</a:t>
            </a:r>
            <a:r>
              <a:rPr sz="16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45" dirty="0">
                <a:solidFill>
                  <a:srgbClr val="FFFFFF"/>
                </a:solidFill>
                <a:latin typeface="Tahoma"/>
                <a:cs typeface="Tahoma"/>
              </a:rPr>
              <a:t>ha </a:t>
            </a:r>
            <a:r>
              <a:rPr sz="1600" spc="-48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estado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expuesta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últimamente </a:t>
            </a:r>
            <a:r>
              <a:rPr sz="1600" spc="-7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6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fluctuaciones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puede encarecer </a:t>
            </a:r>
            <a:r>
              <a:rPr sz="1600" spc="-10" dirty="0">
                <a:solidFill>
                  <a:srgbClr val="FFFFFF"/>
                </a:solidFill>
                <a:latin typeface="Tahoma"/>
                <a:cs typeface="Tahoma"/>
              </a:rPr>
              <a:t> nuestro</a:t>
            </a:r>
            <a:r>
              <a:rPr sz="16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ahoma"/>
                <a:cs typeface="Tahoma"/>
              </a:rPr>
              <a:t>destino.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69180" y="4983530"/>
            <a:ext cx="6151245" cy="1150620"/>
          </a:xfrm>
          <a:custGeom>
            <a:avLst/>
            <a:gdLst/>
            <a:ahLst/>
            <a:cxnLst/>
            <a:rect l="l" t="t" r="r" b="b"/>
            <a:pathLst>
              <a:path w="6151245" h="1150620">
                <a:moveTo>
                  <a:pt x="433438" y="697420"/>
                </a:moveTo>
                <a:lnTo>
                  <a:pt x="309867" y="697420"/>
                </a:lnTo>
                <a:lnTo>
                  <a:pt x="309867" y="891819"/>
                </a:lnTo>
                <a:lnTo>
                  <a:pt x="433438" y="891819"/>
                </a:lnTo>
                <a:lnTo>
                  <a:pt x="433438" y="697420"/>
                </a:lnTo>
                <a:close/>
              </a:path>
              <a:path w="6151245" h="1150620">
                <a:moveTo>
                  <a:pt x="682498" y="697420"/>
                </a:moveTo>
                <a:lnTo>
                  <a:pt x="558914" y="697420"/>
                </a:lnTo>
                <a:lnTo>
                  <a:pt x="558914" y="891819"/>
                </a:lnTo>
                <a:lnTo>
                  <a:pt x="682498" y="891819"/>
                </a:lnTo>
                <a:lnTo>
                  <a:pt x="682498" y="697420"/>
                </a:lnTo>
                <a:close/>
              </a:path>
              <a:path w="6151245" h="1150620">
                <a:moveTo>
                  <a:pt x="931519" y="697420"/>
                </a:moveTo>
                <a:lnTo>
                  <a:pt x="807974" y="697420"/>
                </a:lnTo>
                <a:lnTo>
                  <a:pt x="807974" y="891819"/>
                </a:lnTo>
                <a:lnTo>
                  <a:pt x="931519" y="891819"/>
                </a:lnTo>
                <a:lnTo>
                  <a:pt x="931519" y="697420"/>
                </a:lnTo>
                <a:close/>
              </a:path>
              <a:path w="6151245" h="1150620">
                <a:moveTo>
                  <a:pt x="1180579" y="697420"/>
                </a:moveTo>
                <a:lnTo>
                  <a:pt x="1055103" y="697420"/>
                </a:lnTo>
                <a:lnTo>
                  <a:pt x="1055103" y="891819"/>
                </a:lnTo>
                <a:lnTo>
                  <a:pt x="1180579" y="891819"/>
                </a:lnTo>
                <a:lnTo>
                  <a:pt x="1180579" y="697420"/>
                </a:lnTo>
                <a:close/>
              </a:path>
              <a:path w="6151245" h="1150620">
                <a:moveTo>
                  <a:pt x="1476756" y="125768"/>
                </a:moveTo>
                <a:lnTo>
                  <a:pt x="1366888" y="202196"/>
                </a:lnTo>
                <a:lnTo>
                  <a:pt x="1366888" y="375412"/>
                </a:lnTo>
                <a:lnTo>
                  <a:pt x="1366888" y="1021384"/>
                </a:lnTo>
                <a:lnTo>
                  <a:pt x="123571" y="1021384"/>
                </a:lnTo>
                <a:lnTo>
                  <a:pt x="123571" y="116243"/>
                </a:lnTo>
                <a:lnTo>
                  <a:pt x="247142" y="116243"/>
                </a:lnTo>
                <a:lnTo>
                  <a:pt x="247142" y="632650"/>
                </a:lnTo>
                <a:lnTo>
                  <a:pt x="621652" y="375412"/>
                </a:lnTo>
                <a:lnTo>
                  <a:pt x="621652" y="640257"/>
                </a:lnTo>
                <a:lnTo>
                  <a:pt x="994257" y="383019"/>
                </a:lnTo>
                <a:lnTo>
                  <a:pt x="994257" y="632650"/>
                </a:lnTo>
                <a:lnTo>
                  <a:pt x="1366888" y="375412"/>
                </a:lnTo>
                <a:lnTo>
                  <a:pt x="1366888" y="202196"/>
                </a:lnTo>
                <a:lnTo>
                  <a:pt x="1117841" y="375412"/>
                </a:lnTo>
                <a:lnTo>
                  <a:pt x="1117841" y="123875"/>
                </a:lnTo>
                <a:lnTo>
                  <a:pt x="745236" y="383019"/>
                </a:lnTo>
                <a:lnTo>
                  <a:pt x="745236" y="116243"/>
                </a:lnTo>
                <a:lnTo>
                  <a:pt x="372605" y="375412"/>
                </a:lnTo>
                <a:lnTo>
                  <a:pt x="372605" y="116243"/>
                </a:lnTo>
                <a:lnTo>
                  <a:pt x="372605" y="0"/>
                </a:lnTo>
                <a:lnTo>
                  <a:pt x="0" y="0"/>
                </a:lnTo>
                <a:lnTo>
                  <a:pt x="0" y="1150581"/>
                </a:lnTo>
                <a:lnTo>
                  <a:pt x="1476756" y="1150581"/>
                </a:lnTo>
                <a:lnTo>
                  <a:pt x="1476756" y="1021384"/>
                </a:lnTo>
                <a:lnTo>
                  <a:pt x="1476756" y="125768"/>
                </a:lnTo>
                <a:close/>
              </a:path>
              <a:path w="6151245" h="1150620">
                <a:moveTo>
                  <a:pt x="5644997" y="938326"/>
                </a:moveTo>
                <a:lnTo>
                  <a:pt x="5644566" y="928992"/>
                </a:lnTo>
                <a:lnTo>
                  <a:pt x="5643435" y="919899"/>
                </a:lnTo>
                <a:lnTo>
                  <a:pt x="5641784" y="911059"/>
                </a:lnTo>
                <a:lnTo>
                  <a:pt x="5640857" y="907097"/>
                </a:lnTo>
                <a:lnTo>
                  <a:pt x="5639994" y="903351"/>
                </a:lnTo>
                <a:lnTo>
                  <a:pt x="5616105" y="865555"/>
                </a:lnTo>
                <a:lnTo>
                  <a:pt x="5578780" y="840879"/>
                </a:lnTo>
                <a:lnTo>
                  <a:pt x="5571998" y="837349"/>
                </a:lnTo>
                <a:lnTo>
                  <a:pt x="5564873" y="834161"/>
                </a:lnTo>
                <a:lnTo>
                  <a:pt x="5557520" y="831215"/>
                </a:lnTo>
                <a:lnTo>
                  <a:pt x="5552529" y="829335"/>
                </a:lnTo>
                <a:lnTo>
                  <a:pt x="5552529" y="953325"/>
                </a:lnTo>
                <a:lnTo>
                  <a:pt x="5549443" y="975106"/>
                </a:lnTo>
                <a:lnTo>
                  <a:pt x="5540045" y="991743"/>
                </a:lnTo>
                <a:lnTo>
                  <a:pt x="5524081" y="1003211"/>
                </a:lnTo>
                <a:lnTo>
                  <a:pt x="5501322" y="1009548"/>
                </a:lnTo>
                <a:lnTo>
                  <a:pt x="5501437" y="1008291"/>
                </a:lnTo>
                <a:lnTo>
                  <a:pt x="5511317" y="907097"/>
                </a:lnTo>
                <a:lnTo>
                  <a:pt x="5520220" y="911059"/>
                </a:lnTo>
                <a:lnTo>
                  <a:pt x="5549722" y="937082"/>
                </a:lnTo>
                <a:lnTo>
                  <a:pt x="5552529" y="953325"/>
                </a:lnTo>
                <a:lnTo>
                  <a:pt x="5552529" y="829335"/>
                </a:lnTo>
                <a:lnTo>
                  <a:pt x="5550039" y="828382"/>
                </a:lnTo>
                <a:lnTo>
                  <a:pt x="5542534" y="826312"/>
                </a:lnTo>
                <a:lnTo>
                  <a:pt x="5527548" y="821702"/>
                </a:lnTo>
                <a:lnTo>
                  <a:pt x="5520067" y="819645"/>
                </a:lnTo>
                <a:lnTo>
                  <a:pt x="5521960" y="800900"/>
                </a:lnTo>
                <a:lnTo>
                  <a:pt x="5531307" y="708444"/>
                </a:lnTo>
                <a:lnTo>
                  <a:pt x="5537543" y="710958"/>
                </a:lnTo>
                <a:lnTo>
                  <a:pt x="5543804" y="712203"/>
                </a:lnTo>
                <a:lnTo>
                  <a:pt x="5550039" y="714692"/>
                </a:lnTo>
                <a:lnTo>
                  <a:pt x="5570029" y="724687"/>
                </a:lnTo>
                <a:lnTo>
                  <a:pt x="5580024" y="727176"/>
                </a:lnTo>
                <a:lnTo>
                  <a:pt x="5583771" y="729691"/>
                </a:lnTo>
                <a:lnTo>
                  <a:pt x="5595010" y="729691"/>
                </a:lnTo>
                <a:lnTo>
                  <a:pt x="5600027" y="728446"/>
                </a:lnTo>
                <a:lnTo>
                  <a:pt x="5607507" y="723442"/>
                </a:lnTo>
                <a:lnTo>
                  <a:pt x="5611266" y="719696"/>
                </a:lnTo>
                <a:lnTo>
                  <a:pt x="5613755" y="714692"/>
                </a:lnTo>
                <a:lnTo>
                  <a:pt x="5618162" y="708444"/>
                </a:lnTo>
                <a:lnTo>
                  <a:pt x="5619915" y="705942"/>
                </a:lnTo>
                <a:lnTo>
                  <a:pt x="5637492" y="680974"/>
                </a:lnTo>
                <a:lnTo>
                  <a:pt x="5628589" y="672769"/>
                </a:lnTo>
                <a:lnTo>
                  <a:pt x="5596267" y="650976"/>
                </a:lnTo>
                <a:lnTo>
                  <a:pt x="5555158" y="633755"/>
                </a:lnTo>
                <a:lnTo>
                  <a:pt x="5538787" y="629742"/>
                </a:lnTo>
                <a:lnTo>
                  <a:pt x="5544515" y="576033"/>
                </a:lnTo>
                <a:lnTo>
                  <a:pt x="5491315" y="576033"/>
                </a:lnTo>
                <a:lnTo>
                  <a:pt x="5486324" y="581012"/>
                </a:lnTo>
                <a:lnTo>
                  <a:pt x="5483822" y="586016"/>
                </a:lnTo>
                <a:lnTo>
                  <a:pt x="5483822" y="592251"/>
                </a:lnTo>
                <a:lnTo>
                  <a:pt x="5480075" y="625995"/>
                </a:lnTo>
                <a:lnTo>
                  <a:pt x="5472582" y="626694"/>
                </a:lnTo>
                <a:lnTo>
                  <a:pt x="5472582" y="705942"/>
                </a:lnTo>
                <a:lnTo>
                  <a:pt x="5463832" y="800900"/>
                </a:lnTo>
                <a:lnTo>
                  <a:pt x="5427675" y="774839"/>
                </a:lnTo>
                <a:lnTo>
                  <a:pt x="5421350" y="752170"/>
                </a:lnTo>
                <a:lnTo>
                  <a:pt x="5421350" y="745921"/>
                </a:lnTo>
                <a:lnTo>
                  <a:pt x="5448846" y="712203"/>
                </a:lnTo>
                <a:lnTo>
                  <a:pt x="5472582" y="705942"/>
                </a:lnTo>
                <a:lnTo>
                  <a:pt x="5472582" y="626694"/>
                </a:lnTo>
                <a:lnTo>
                  <a:pt x="5430875" y="634593"/>
                </a:lnTo>
                <a:lnTo>
                  <a:pt x="5390273" y="653948"/>
                </a:lnTo>
                <a:lnTo>
                  <a:pt x="5359997" y="680593"/>
                </a:lnTo>
                <a:lnTo>
                  <a:pt x="5340147" y="713447"/>
                </a:lnTo>
                <a:lnTo>
                  <a:pt x="5330152" y="760920"/>
                </a:lnTo>
                <a:lnTo>
                  <a:pt x="5330850" y="777062"/>
                </a:lnTo>
                <a:lnTo>
                  <a:pt x="5341391" y="815898"/>
                </a:lnTo>
                <a:lnTo>
                  <a:pt x="5370131" y="853376"/>
                </a:lnTo>
                <a:lnTo>
                  <a:pt x="5410111" y="875868"/>
                </a:lnTo>
                <a:lnTo>
                  <a:pt x="5455082" y="890841"/>
                </a:lnTo>
                <a:lnTo>
                  <a:pt x="5442597" y="1008291"/>
                </a:lnTo>
                <a:lnTo>
                  <a:pt x="5391366" y="983297"/>
                </a:lnTo>
                <a:lnTo>
                  <a:pt x="5381371" y="978319"/>
                </a:lnTo>
                <a:lnTo>
                  <a:pt x="5375122" y="974559"/>
                </a:lnTo>
                <a:lnTo>
                  <a:pt x="5370131" y="973315"/>
                </a:lnTo>
                <a:lnTo>
                  <a:pt x="5361381" y="973315"/>
                </a:lnTo>
                <a:lnTo>
                  <a:pt x="5356390" y="974559"/>
                </a:lnTo>
                <a:lnTo>
                  <a:pt x="5352643" y="977049"/>
                </a:lnTo>
                <a:lnTo>
                  <a:pt x="5347640" y="979563"/>
                </a:lnTo>
                <a:lnTo>
                  <a:pt x="5341391" y="985799"/>
                </a:lnTo>
                <a:lnTo>
                  <a:pt x="5312664" y="1029525"/>
                </a:lnTo>
                <a:lnTo>
                  <a:pt x="5323865" y="1039583"/>
                </a:lnTo>
                <a:lnTo>
                  <a:pt x="5366385" y="1065758"/>
                </a:lnTo>
                <a:lnTo>
                  <a:pt x="5417502" y="1082281"/>
                </a:lnTo>
                <a:lnTo>
                  <a:pt x="5435092" y="1085748"/>
                </a:lnTo>
                <a:lnTo>
                  <a:pt x="5428869" y="1150581"/>
                </a:lnTo>
                <a:lnTo>
                  <a:pt x="5471693" y="1150581"/>
                </a:lnTo>
                <a:lnTo>
                  <a:pt x="5477573" y="1148219"/>
                </a:lnTo>
                <a:lnTo>
                  <a:pt x="5487581" y="1138224"/>
                </a:lnTo>
                <a:lnTo>
                  <a:pt x="5490070" y="1133233"/>
                </a:lnTo>
                <a:lnTo>
                  <a:pt x="5490070" y="1126985"/>
                </a:lnTo>
                <a:lnTo>
                  <a:pt x="5493817" y="1088250"/>
                </a:lnTo>
                <a:lnTo>
                  <a:pt x="5543016" y="1079119"/>
                </a:lnTo>
                <a:lnTo>
                  <a:pt x="5583618" y="1058887"/>
                </a:lnTo>
                <a:lnTo>
                  <a:pt x="5614441" y="1030211"/>
                </a:lnTo>
                <a:lnTo>
                  <a:pt x="5635002" y="994549"/>
                </a:lnTo>
                <a:lnTo>
                  <a:pt x="5644312" y="953084"/>
                </a:lnTo>
                <a:lnTo>
                  <a:pt x="5644997" y="938326"/>
                </a:lnTo>
                <a:close/>
              </a:path>
              <a:path w="6151245" h="1150620">
                <a:moveTo>
                  <a:pt x="6150864" y="707313"/>
                </a:moveTo>
                <a:lnTo>
                  <a:pt x="6149340" y="704697"/>
                </a:lnTo>
                <a:lnTo>
                  <a:pt x="6147346" y="701268"/>
                </a:lnTo>
                <a:lnTo>
                  <a:pt x="6142101" y="692823"/>
                </a:lnTo>
                <a:lnTo>
                  <a:pt x="6117577" y="661911"/>
                </a:lnTo>
                <a:lnTo>
                  <a:pt x="6085560" y="639584"/>
                </a:lnTo>
                <a:lnTo>
                  <a:pt x="6044323" y="627240"/>
                </a:lnTo>
                <a:lnTo>
                  <a:pt x="6019800" y="625995"/>
                </a:lnTo>
                <a:lnTo>
                  <a:pt x="6001753" y="626694"/>
                </a:lnTo>
                <a:lnTo>
                  <a:pt x="5954839" y="637235"/>
                </a:lnTo>
                <a:lnTo>
                  <a:pt x="5917946" y="660069"/>
                </a:lnTo>
                <a:lnTo>
                  <a:pt x="5891898" y="691578"/>
                </a:lnTo>
                <a:lnTo>
                  <a:pt x="5876404" y="730542"/>
                </a:lnTo>
                <a:lnTo>
                  <a:pt x="5871184" y="772160"/>
                </a:lnTo>
                <a:lnTo>
                  <a:pt x="5871134" y="839622"/>
                </a:lnTo>
                <a:lnTo>
                  <a:pt x="5844895" y="839622"/>
                </a:lnTo>
                <a:lnTo>
                  <a:pt x="5813666" y="862114"/>
                </a:lnTo>
                <a:lnTo>
                  <a:pt x="5813666" y="900861"/>
                </a:lnTo>
                <a:lnTo>
                  <a:pt x="5871134" y="900861"/>
                </a:lnTo>
                <a:lnTo>
                  <a:pt x="5871134" y="983297"/>
                </a:lnTo>
                <a:lnTo>
                  <a:pt x="5844895" y="1018286"/>
                </a:lnTo>
                <a:lnTo>
                  <a:pt x="5818657" y="1027036"/>
                </a:lnTo>
                <a:lnTo>
                  <a:pt x="5818657" y="1084503"/>
                </a:lnTo>
                <a:lnTo>
                  <a:pt x="6122251" y="1084503"/>
                </a:lnTo>
                <a:lnTo>
                  <a:pt x="6128512" y="1083259"/>
                </a:lnTo>
                <a:lnTo>
                  <a:pt x="6150864" y="1065339"/>
                </a:lnTo>
                <a:lnTo>
                  <a:pt x="6150864" y="1012037"/>
                </a:lnTo>
                <a:lnTo>
                  <a:pt x="6150864" y="1004544"/>
                </a:lnTo>
                <a:lnTo>
                  <a:pt x="6001080" y="1004544"/>
                </a:lnTo>
                <a:lnTo>
                  <a:pt x="5993777" y="1004760"/>
                </a:lnTo>
                <a:lnTo>
                  <a:pt x="5951601" y="1010386"/>
                </a:lnTo>
                <a:lnTo>
                  <a:pt x="5944857" y="1012037"/>
                </a:lnTo>
                <a:lnTo>
                  <a:pt x="5950242" y="1005268"/>
                </a:lnTo>
                <a:lnTo>
                  <a:pt x="5969216" y="967371"/>
                </a:lnTo>
                <a:lnTo>
                  <a:pt x="5971083" y="949579"/>
                </a:lnTo>
                <a:lnTo>
                  <a:pt x="5971083" y="900861"/>
                </a:lnTo>
                <a:lnTo>
                  <a:pt x="6069787" y="900861"/>
                </a:lnTo>
                <a:lnTo>
                  <a:pt x="6072289" y="898347"/>
                </a:lnTo>
                <a:lnTo>
                  <a:pt x="6076023" y="897102"/>
                </a:lnTo>
                <a:lnTo>
                  <a:pt x="6078537" y="895845"/>
                </a:lnTo>
                <a:lnTo>
                  <a:pt x="6086018" y="888352"/>
                </a:lnTo>
                <a:lnTo>
                  <a:pt x="6088519" y="883361"/>
                </a:lnTo>
                <a:lnTo>
                  <a:pt x="6088519" y="839622"/>
                </a:lnTo>
                <a:lnTo>
                  <a:pt x="5971083" y="839622"/>
                </a:lnTo>
                <a:lnTo>
                  <a:pt x="5971083" y="772160"/>
                </a:lnTo>
                <a:lnTo>
                  <a:pt x="5977407" y="731761"/>
                </a:lnTo>
                <a:lnTo>
                  <a:pt x="6008332" y="705675"/>
                </a:lnTo>
                <a:lnTo>
                  <a:pt x="6019800" y="704697"/>
                </a:lnTo>
                <a:lnTo>
                  <a:pt x="6029807" y="704697"/>
                </a:lnTo>
                <a:lnTo>
                  <a:pt x="6064783" y="728446"/>
                </a:lnTo>
                <a:lnTo>
                  <a:pt x="6072289" y="735926"/>
                </a:lnTo>
                <a:lnTo>
                  <a:pt x="6079782" y="739686"/>
                </a:lnTo>
                <a:lnTo>
                  <a:pt x="6087275" y="739686"/>
                </a:lnTo>
                <a:lnTo>
                  <a:pt x="6093828" y="739940"/>
                </a:lnTo>
                <a:lnTo>
                  <a:pt x="6100394" y="738911"/>
                </a:lnTo>
                <a:lnTo>
                  <a:pt x="6106960" y="736701"/>
                </a:lnTo>
                <a:lnTo>
                  <a:pt x="6113513" y="733437"/>
                </a:lnTo>
                <a:lnTo>
                  <a:pt x="6150864" y="710552"/>
                </a:lnTo>
                <a:lnTo>
                  <a:pt x="6150864" y="707313"/>
                </a:lnTo>
                <a:close/>
              </a:path>
            </a:pathLst>
          </a:custGeom>
          <a:solidFill>
            <a:srgbClr val="3A64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64800" y="926"/>
            <a:ext cx="6402705" cy="6857365"/>
          </a:xfrm>
          <a:custGeom>
            <a:avLst/>
            <a:gdLst/>
            <a:ahLst/>
            <a:cxnLst/>
            <a:rect l="l" t="t" r="r" b="b"/>
            <a:pathLst>
              <a:path w="6402705" h="6857365">
                <a:moveTo>
                  <a:pt x="833170" y="87007"/>
                </a:moveTo>
                <a:lnTo>
                  <a:pt x="780796" y="93573"/>
                </a:lnTo>
                <a:lnTo>
                  <a:pt x="732345" y="112242"/>
                </a:lnTo>
                <a:lnTo>
                  <a:pt x="678484" y="119380"/>
                </a:lnTo>
                <a:lnTo>
                  <a:pt x="540054" y="172720"/>
                </a:lnTo>
                <a:lnTo>
                  <a:pt x="463473" y="229450"/>
                </a:lnTo>
                <a:lnTo>
                  <a:pt x="833170" y="87007"/>
                </a:lnTo>
                <a:close/>
              </a:path>
              <a:path w="6402705" h="6857365">
                <a:moveTo>
                  <a:pt x="1868398" y="1049121"/>
                </a:moveTo>
                <a:lnTo>
                  <a:pt x="1765985" y="1061364"/>
                </a:lnTo>
                <a:lnTo>
                  <a:pt x="1717128" y="1066584"/>
                </a:lnTo>
                <a:lnTo>
                  <a:pt x="1670113" y="1071092"/>
                </a:lnTo>
                <a:lnTo>
                  <a:pt x="1620558" y="1062964"/>
                </a:lnTo>
                <a:lnTo>
                  <a:pt x="1573250" y="1053973"/>
                </a:lnTo>
                <a:lnTo>
                  <a:pt x="1523809" y="1032192"/>
                </a:lnTo>
                <a:lnTo>
                  <a:pt x="1480616" y="1021613"/>
                </a:lnTo>
                <a:lnTo>
                  <a:pt x="1435887" y="998016"/>
                </a:lnTo>
                <a:lnTo>
                  <a:pt x="1389888" y="961301"/>
                </a:lnTo>
                <a:lnTo>
                  <a:pt x="1352003" y="935062"/>
                </a:lnTo>
                <a:lnTo>
                  <a:pt x="1313370" y="895515"/>
                </a:lnTo>
                <a:lnTo>
                  <a:pt x="1278801" y="854392"/>
                </a:lnTo>
                <a:lnTo>
                  <a:pt x="1248575" y="811606"/>
                </a:lnTo>
                <a:lnTo>
                  <a:pt x="1222933" y="767041"/>
                </a:lnTo>
                <a:lnTo>
                  <a:pt x="1202156" y="720610"/>
                </a:lnTo>
                <a:lnTo>
                  <a:pt x="1185760" y="672477"/>
                </a:lnTo>
                <a:lnTo>
                  <a:pt x="1177556" y="634809"/>
                </a:lnTo>
                <a:lnTo>
                  <a:pt x="1168171" y="583984"/>
                </a:lnTo>
                <a:lnTo>
                  <a:pt x="1166545" y="543788"/>
                </a:lnTo>
                <a:lnTo>
                  <a:pt x="1165733" y="489661"/>
                </a:lnTo>
                <a:lnTo>
                  <a:pt x="1173289" y="445922"/>
                </a:lnTo>
                <a:lnTo>
                  <a:pt x="1178204" y="403186"/>
                </a:lnTo>
                <a:lnTo>
                  <a:pt x="1194346" y="342531"/>
                </a:lnTo>
                <a:lnTo>
                  <a:pt x="1211973" y="294906"/>
                </a:lnTo>
                <a:lnTo>
                  <a:pt x="1237068" y="258013"/>
                </a:lnTo>
                <a:lnTo>
                  <a:pt x="1264856" y="220091"/>
                </a:lnTo>
                <a:lnTo>
                  <a:pt x="1290548" y="169354"/>
                </a:lnTo>
                <a:lnTo>
                  <a:pt x="1327607" y="141465"/>
                </a:lnTo>
                <a:lnTo>
                  <a:pt x="1357172" y="102857"/>
                </a:lnTo>
                <a:lnTo>
                  <a:pt x="1392605" y="75590"/>
                </a:lnTo>
                <a:lnTo>
                  <a:pt x="1433855" y="59702"/>
                </a:lnTo>
                <a:lnTo>
                  <a:pt x="1471752" y="31483"/>
                </a:lnTo>
                <a:lnTo>
                  <a:pt x="1543062" y="4013"/>
                </a:lnTo>
                <a:lnTo>
                  <a:pt x="877214" y="1981"/>
                </a:lnTo>
                <a:lnTo>
                  <a:pt x="852779" y="38620"/>
                </a:lnTo>
                <a:lnTo>
                  <a:pt x="833170" y="87007"/>
                </a:lnTo>
                <a:lnTo>
                  <a:pt x="421627" y="245579"/>
                </a:lnTo>
                <a:lnTo>
                  <a:pt x="349300" y="300672"/>
                </a:lnTo>
                <a:lnTo>
                  <a:pt x="318922" y="339598"/>
                </a:lnTo>
                <a:lnTo>
                  <a:pt x="251726" y="392709"/>
                </a:lnTo>
                <a:lnTo>
                  <a:pt x="224142" y="430555"/>
                </a:lnTo>
                <a:lnTo>
                  <a:pt x="197561" y="468020"/>
                </a:lnTo>
                <a:lnTo>
                  <a:pt x="172059" y="505066"/>
                </a:lnTo>
                <a:lnTo>
                  <a:pt x="147675" y="541680"/>
                </a:lnTo>
                <a:lnTo>
                  <a:pt x="124460" y="577850"/>
                </a:lnTo>
                <a:lnTo>
                  <a:pt x="102450" y="613549"/>
                </a:lnTo>
                <a:lnTo>
                  <a:pt x="86283" y="660603"/>
                </a:lnTo>
                <a:lnTo>
                  <a:pt x="66852" y="695312"/>
                </a:lnTo>
                <a:lnTo>
                  <a:pt x="53352" y="741349"/>
                </a:lnTo>
                <a:lnTo>
                  <a:pt x="41249" y="786841"/>
                </a:lnTo>
                <a:lnTo>
                  <a:pt x="26047" y="819924"/>
                </a:lnTo>
                <a:lnTo>
                  <a:pt x="16903" y="864273"/>
                </a:lnTo>
                <a:lnTo>
                  <a:pt x="9309" y="908024"/>
                </a:lnTo>
                <a:lnTo>
                  <a:pt x="3327" y="951166"/>
                </a:lnTo>
                <a:lnTo>
                  <a:pt x="3543" y="1005522"/>
                </a:lnTo>
                <a:lnTo>
                  <a:pt x="901" y="1047369"/>
                </a:lnTo>
                <a:lnTo>
                  <a:pt x="0" y="1088555"/>
                </a:lnTo>
                <a:lnTo>
                  <a:pt x="5448" y="1140891"/>
                </a:lnTo>
                <a:lnTo>
                  <a:pt x="8178" y="1180668"/>
                </a:lnTo>
                <a:lnTo>
                  <a:pt x="17348" y="1231582"/>
                </a:lnTo>
                <a:lnTo>
                  <a:pt x="23901" y="1269885"/>
                </a:lnTo>
                <a:lnTo>
                  <a:pt x="36995" y="1319276"/>
                </a:lnTo>
                <a:lnTo>
                  <a:pt x="52133" y="1367891"/>
                </a:lnTo>
                <a:lnTo>
                  <a:pt x="64770" y="1403845"/>
                </a:lnTo>
                <a:lnTo>
                  <a:pt x="84302" y="1450759"/>
                </a:lnTo>
                <a:lnTo>
                  <a:pt x="106299" y="1496733"/>
                </a:lnTo>
                <a:lnTo>
                  <a:pt x="130708" y="1541767"/>
                </a:lnTo>
                <a:lnTo>
                  <a:pt x="157467" y="1585887"/>
                </a:lnTo>
                <a:lnTo>
                  <a:pt x="186512" y="1629143"/>
                </a:lnTo>
                <a:lnTo>
                  <a:pt x="217779" y="1671535"/>
                </a:lnTo>
                <a:lnTo>
                  <a:pt x="251206" y="1713103"/>
                </a:lnTo>
                <a:lnTo>
                  <a:pt x="282155" y="1742008"/>
                </a:lnTo>
                <a:lnTo>
                  <a:pt x="319697" y="1781975"/>
                </a:lnTo>
                <a:lnTo>
                  <a:pt x="354647" y="1809343"/>
                </a:lnTo>
                <a:lnTo>
                  <a:pt x="391490" y="1835975"/>
                </a:lnTo>
                <a:lnTo>
                  <a:pt x="434746" y="1873745"/>
                </a:lnTo>
                <a:lnTo>
                  <a:pt x="475208" y="1898980"/>
                </a:lnTo>
                <a:lnTo>
                  <a:pt x="517385" y="1923567"/>
                </a:lnTo>
                <a:lnTo>
                  <a:pt x="556641" y="1935657"/>
                </a:lnTo>
                <a:lnTo>
                  <a:pt x="602056" y="1958987"/>
                </a:lnTo>
                <a:lnTo>
                  <a:pt x="648982" y="1981733"/>
                </a:lnTo>
                <a:lnTo>
                  <a:pt x="714565" y="1902028"/>
                </a:lnTo>
                <a:lnTo>
                  <a:pt x="752246" y="1873897"/>
                </a:lnTo>
                <a:lnTo>
                  <a:pt x="819162" y="1793671"/>
                </a:lnTo>
                <a:lnTo>
                  <a:pt x="857529" y="1765274"/>
                </a:lnTo>
                <a:lnTo>
                  <a:pt x="891552" y="1724952"/>
                </a:lnTo>
                <a:lnTo>
                  <a:pt x="969391" y="1667738"/>
                </a:lnTo>
                <a:lnTo>
                  <a:pt x="1004087" y="1627149"/>
                </a:lnTo>
                <a:lnTo>
                  <a:pt x="1043571" y="1598320"/>
                </a:lnTo>
                <a:lnTo>
                  <a:pt x="996073" y="1603006"/>
                </a:lnTo>
                <a:lnTo>
                  <a:pt x="945718" y="1595196"/>
                </a:lnTo>
                <a:lnTo>
                  <a:pt x="901814" y="1598510"/>
                </a:lnTo>
                <a:lnTo>
                  <a:pt x="855408" y="1589163"/>
                </a:lnTo>
                <a:lnTo>
                  <a:pt x="806691" y="1567103"/>
                </a:lnTo>
                <a:lnTo>
                  <a:pt x="764997" y="1555953"/>
                </a:lnTo>
                <a:lnTo>
                  <a:pt x="721360" y="1531937"/>
                </a:lnTo>
                <a:lnTo>
                  <a:pt x="680554" y="1506829"/>
                </a:lnTo>
                <a:lnTo>
                  <a:pt x="642747" y="1480566"/>
                </a:lnTo>
                <a:lnTo>
                  <a:pt x="608139" y="1453070"/>
                </a:lnTo>
                <a:lnTo>
                  <a:pt x="572350" y="1412417"/>
                </a:lnTo>
                <a:lnTo>
                  <a:pt x="544690" y="1382242"/>
                </a:lnTo>
                <a:lnTo>
                  <a:pt x="516216" y="1338770"/>
                </a:lnTo>
                <a:lnTo>
                  <a:pt x="491693" y="1293787"/>
                </a:lnTo>
                <a:lnTo>
                  <a:pt x="471309" y="1247203"/>
                </a:lnTo>
                <a:lnTo>
                  <a:pt x="455066" y="1199019"/>
                </a:lnTo>
                <a:lnTo>
                  <a:pt x="447332" y="1161161"/>
                </a:lnTo>
                <a:lnTo>
                  <a:pt x="438810" y="1110005"/>
                </a:lnTo>
                <a:lnTo>
                  <a:pt x="438442" y="1069327"/>
                </a:lnTo>
                <a:lnTo>
                  <a:pt x="436930" y="1015466"/>
                </a:lnTo>
                <a:lnTo>
                  <a:pt x="443242" y="972197"/>
                </a:lnTo>
                <a:lnTo>
                  <a:pt x="452628" y="927760"/>
                </a:lnTo>
                <a:lnTo>
                  <a:pt x="464908" y="882192"/>
                </a:lnTo>
                <a:lnTo>
                  <a:pt x="479933" y="835571"/>
                </a:lnTo>
                <a:lnTo>
                  <a:pt x="502069" y="799820"/>
                </a:lnTo>
                <a:lnTo>
                  <a:pt x="526605" y="763143"/>
                </a:lnTo>
                <a:lnTo>
                  <a:pt x="553339" y="725627"/>
                </a:lnTo>
                <a:lnTo>
                  <a:pt x="582129" y="687311"/>
                </a:lnTo>
                <a:lnTo>
                  <a:pt x="612775" y="648284"/>
                </a:lnTo>
                <a:lnTo>
                  <a:pt x="649681" y="620445"/>
                </a:lnTo>
                <a:lnTo>
                  <a:pt x="688124" y="592035"/>
                </a:lnTo>
                <a:lnTo>
                  <a:pt x="732459" y="574954"/>
                </a:lnTo>
                <a:lnTo>
                  <a:pt x="737069" y="627608"/>
                </a:lnTo>
                <a:lnTo>
                  <a:pt x="743877" y="679424"/>
                </a:lnTo>
                <a:lnTo>
                  <a:pt x="753008" y="730351"/>
                </a:lnTo>
                <a:lnTo>
                  <a:pt x="764590" y="780326"/>
                </a:lnTo>
                <a:lnTo>
                  <a:pt x="778751" y="829310"/>
                </a:lnTo>
                <a:lnTo>
                  <a:pt x="795629" y="877252"/>
                </a:lnTo>
                <a:lnTo>
                  <a:pt x="815149" y="924166"/>
                </a:lnTo>
                <a:lnTo>
                  <a:pt x="837145" y="970140"/>
                </a:lnTo>
                <a:lnTo>
                  <a:pt x="861542" y="1015174"/>
                </a:lnTo>
                <a:lnTo>
                  <a:pt x="888276" y="1059319"/>
                </a:lnTo>
                <a:lnTo>
                  <a:pt x="917282" y="1102575"/>
                </a:lnTo>
                <a:lnTo>
                  <a:pt x="943927" y="1133144"/>
                </a:lnTo>
                <a:lnTo>
                  <a:pt x="977265" y="1174737"/>
                </a:lnTo>
                <a:lnTo>
                  <a:pt x="1012685" y="1215529"/>
                </a:lnTo>
                <a:lnTo>
                  <a:pt x="1045540" y="1243698"/>
                </a:lnTo>
                <a:lnTo>
                  <a:pt x="1080338" y="1271117"/>
                </a:lnTo>
                <a:lnTo>
                  <a:pt x="1121575" y="1309674"/>
                </a:lnTo>
                <a:lnTo>
                  <a:pt x="1160056" y="1335671"/>
                </a:lnTo>
                <a:lnTo>
                  <a:pt x="1200264" y="1361008"/>
                </a:lnTo>
                <a:lnTo>
                  <a:pt x="1242148" y="1385709"/>
                </a:lnTo>
                <a:lnTo>
                  <a:pt x="1285646" y="1409776"/>
                </a:lnTo>
                <a:lnTo>
                  <a:pt x="1587233" y="1198295"/>
                </a:lnTo>
                <a:lnTo>
                  <a:pt x="1635658" y="1179639"/>
                </a:lnTo>
                <a:lnTo>
                  <a:pt x="1723999" y="1118374"/>
                </a:lnTo>
                <a:lnTo>
                  <a:pt x="1773072" y="1099464"/>
                </a:lnTo>
                <a:lnTo>
                  <a:pt x="1817801" y="1068616"/>
                </a:lnTo>
                <a:lnTo>
                  <a:pt x="1868398" y="1049121"/>
                </a:lnTo>
                <a:close/>
              </a:path>
              <a:path w="6402705" h="6857365">
                <a:moveTo>
                  <a:pt x="2509266" y="774966"/>
                </a:moveTo>
                <a:lnTo>
                  <a:pt x="2212454" y="4673"/>
                </a:lnTo>
                <a:lnTo>
                  <a:pt x="1746567" y="7251"/>
                </a:lnTo>
                <a:lnTo>
                  <a:pt x="2102751" y="931608"/>
                </a:lnTo>
                <a:lnTo>
                  <a:pt x="2509266" y="774966"/>
                </a:lnTo>
                <a:close/>
              </a:path>
              <a:path w="6402705" h="6857365">
                <a:moveTo>
                  <a:pt x="3507282" y="254304"/>
                </a:moveTo>
                <a:lnTo>
                  <a:pt x="3506330" y="200228"/>
                </a:lnTo>
                <a:lnTo>
                  <a:pt x="3503282" y="146964"/>
                </a:lnTo>
                <a:lnTo>
                  <a:pt x="3502660" y="106375"/>
                </a:lnTo>
                <a:lnTo>
                  <a:pt x="3495243" y="54787"/>
                </a:lnTo>
                <a:lnTo>
                  <a:pt x="3485388" y="4152"/>
                </a:lnTo>
                <a:lnTo>
                  <a:pt x="3029407" y="2921"/>
                </a:lnTo>
                <a:lnTo>
                  <a:pt x="3034385" y="14605"/>
                </a:lnTo>
                <a:lnTo>
                  <a:pt x="3050171" y="62966"/>
                </a:lnTo>
                <a:lnTo>
                  <a:pt x="3061170" y="113169"/>
                </a:lnTo>
                <a:lnTo>
                  <a:pt x="3067583" y="165138"/>
                </a:lnTo>
                <a:lnTo>
                  <a:pt x="3069679" y="218770"/>
                </a:lnTo>
                <a:lnTo>
                  <a:pt x="3067659" y="273989"/>
                </a:lnTo>
                <a:lnTo>
                  <a:pt x="3057207" y="318846"/>
                </a:lnTo>
                <a:lnTo>
                  <a:pt x="3047682" y="376961"/>
                </a:lnTo>
                <a:lnTo>
                  <a:pt x="3030194" y="424535"/>
                </a:lnTo>
                <a:lnTo>
                  <a:pt x="3004959" y="461467"/>
                </a:lnTo>
                <a:lnTo>
                  <a:pt x="2982303" y="511035"/>
                </a:lnTo>
                <a:lnTo>
                  <a:pt x="2952419" y="549770"/>
                </a:lnTo>
                <a:lnTo>
                  <a:pt x="2920149" y="589419"/>
                </a:lnTo>
                <a:lnTo>
                  <a:pt x="2881172" y="618045"/>
                </a:lnTo>
                <a:lnTo>
                  <a:pt x="2840317" y="647407"/>
                </a:lnTo>
                <a:lnTo>
                  <a:pt x="2754033" y="707872"/>
                </a:lnTo>
                <a:lnTo>
                  <a:pt x="2801378" y="689635"/>
                </a:lnTo>
                <a:lnTo>
                  <a:pt x="2852077" y="683704"/>
                </a:lnTo>
                <a:lnTo>
                  <a:pt x="2898076" y="665975"/>
                </a:lnTo>
                <a:lnTo>
                  <a:pt x="2948470" y="660171"/>
                </a:lnTo>
                <a:lnTo>
                  <a:pt x="2994152" y="642569"/>
                </a:lnTo>
                <a:lnTo>
                  <a:pt x="3143885" y="625703"/>
                </a:lnTo>
                <a:lnTo>
                  <a:pt x="3188881" y="608368"/>
                </a:lnTo>
                <a:lnTo>
                  <a:pt x="3433851" y="582028"/>
                </a:lnTo>
                <a:lnTo>
                  <a:pt x="3450158" y="534911"/>
                </a:lnTo>
                <a:lnTo>
                  <a:pt x="3464864" y="488416"/>
                </a:lnTo>
                <a:lnTo>
                  <a:pt x="3477895" y="442556"/>
                </a:lnTo>
                <a:lnTo>
                  <a:pt x="3489172" y="397383"/>
                </a:lnTo>
                <a:lnTo>
                  <a:pt x="3498634" y="352907"/>
                </a:lnTo>
                <a:lnTo>
                  <a:pt x="3501656" y="297307"/>
                </a:lnTo>
                <a:lnTo>
                  <a:pt x="3507282" y="254304"/>
                </a:lnTo>
                <a:close/>
              </a:path>
              <a:path w="6402705" h="6857365">
                <a:moveTo>
                  <a:pt x="4257560" y="904303"/>
                </a:moveTo>
                <a:lnTo>
                  <a:pt x="4207065" y="896543"/>
                </a:lnTo>
                <a:lnTo>
                  <a:pt x="4160850" y="900747"/>
                </a:lnTo>
                <a:lnTo>
                  <a:pt x="4058450" y="885761"/>
                </a:lnTo>
                <a:lnTo>
                  <a:pt x="4011409" y="890282"/>
                </a:lnTo>
                <a:lnTo>
                  <a:pt x="3959529" y="883043"/>
                </a:lnTo>
                <a:lnTo>
                  <a:pt x="3911943" y="887768"/>
                </a:lnTo>
                <a:lnTo>
                  <a:pt x="3859542" y="880745"/>
                </a:lnTo>
                <a:lnTo>
                  <a:pt x="3763099" y="890676"/>
                </a:lnTo>
                <a:lnTo>
                  <a:pt x="3709936" y="883945"/>
                </a:lnTo>
                <a:lnTo>
                  <a:pt x="3108769" y="952271"/>
                </a:lnTo>
                <a:lnTo>
                  <a:pt x="3061855" y="970343"/>
                </a:lnTo>
                <a:lnTo>
                  <a:pt x="3010179" y="976642"/>
                </a:lnTo>
                <a:lnTo>
                  <a:pt x="2962884" y="994867"/>
                </a:lnTo>
                <a:lnTo>
                  <a:pt x="2858592" y="1007833"/>
                </a:lnTo>
                <a:lnTo>
                  <a:pt x="2762720" y="1044778"/>
                </a:lnTo>
                <a:lnTo>
                  <a:pt x="2709964" y="1051496"/>
                </a:lnTo>
                <a:lnTo>
                  <a:pt x="2564384" y="1107592"/>
                </a:lnTo>
                <a:lnTo>
                  <a:pt x="2510980" y="1114564"/>
                </a:lnTo>
                <a:lnTo>
                  <a:pt x="2315464" y="1189901"/>
                </a:lnTo>
                <a:lnTo>
                  <a:pt x="2271572" y="1220419"/>
                </a:lnTo>
                <a:lnTo>
                  <a:pt x="2127212" y="1276045"/>
                </a:lnTo>
                <a:lnTo>
                  <a:pt x="2084006" y="1306309"/>
                </a:lnTo>
                <a:lnTo>
                  <a:pt x="1988985" y="1342923"/>
                </a:lnTo>
                <a:lnTo>
                  <a:pt x="1946300" y="1372971"/>
                </a:lnTo>
                <a:lnTo>
                  <a:pt x="1899246" y="1391107"/>
                </a:lnTo>
                <a:lnTo>
                  <a:pt x="1814855" y="1450848"/>
                </a:lnTo>
                <a:lnTo>
                  <a:pt x="1768373" y="1468755"/>
                </a:lnTo>
                <a:lnTo>
                  <a:pt x="1602765" y="1587004"/>
                </a:lnTo>
                <a:lnTo>
                  <a:pt x="1557312" y="1604518"/>
                </a:lnTo>
                <a:lnTo>
                  <a:pt x="1435976" y="1692109"/>
                </a:lnTo>
                <a:lnTo>
                  <a:pt x="1400530" y="1732978"/>
                </a:lnTo>
                <a:lnTo>
                  <a:pt x="1242834" y="1848180"/>
                </a:lnTo>
                <a:lnTo>
                  <a:pt x="1208570" y="1888604"/>
                </a:lnTo>
                <a:lnTo>
                  <a:pt x="1169987" y="1917090"/>
                </a:lnTo>
                <a:lnTo>
                  <a:pt x="1136218" y="1957324"/>
                </a:lnTo>
                <a:lnTo>
                  <a:pt x="1060284" y="2013800"/>
                </a:lnTo>
                <a:lnTo>
                  <a:pt x="994524" y="2093582"/>
                </a:lnTo>
                <a:lnTo>
                  <a:pt x="957465" y="2121471"/>
                </a:lnTo>
                <a:lnTo>
                  <a:pt x="893292" y="2200630"/>
                </a:lnTo>
                <a:lnTo>
                  <a:pt x="1296708" y="2562377"/>
                </a:lnTo>
                <a:lnTo>
                  <a:pt x="1333500" y="2534589"/>
                </a:lnTo>
                <a:lnTo>
                  <a:pt x="1398917" y="2454948"/>
                </a:lnTo>
                <a:lnTo>
                  <a:pt x="1436662" y="2426792"/>
                </a:lnTo>
                <a:lnTo>
                  <a:pt x="1470164" y="2386660"/>
                </a:lnTo>
                <a:lnTo>
                  <a:pt x="1508544" y="2358263"/>
                </a:lnTo>
                <a:lnTo>
                  <a:pt x="1542643" y="2317902"/>
                </a:lnTo>
                <a:lnTo>
                  <a:pt x="1620875" y="2260536"/>
                </a:lnTo>
                <a:lnTo>
                  <a:pt x="1655864" y="2219833"/>
                </a:lnTo>
                <a:lnTo>
                  <a:pt x="2023897" y="1955533"/>
                </a:lnTo>
                <a:lnTo>
                  <a:pt x="2070620" y="1937524"/>
                </a:lnTo>
                <a:lnTo>
                  <a:pt x="2155596" y="1877568"/>
                </a:lnTo>
                <a:lnTo>
                  <a:pt x="2202992" y="1859305"/>
                </a:lnTo>
                <a:lnTo>
                  <a:pt x="2246045" y="1829104"/>
                </a:lnTo>
                <a:lnTo>
                  <a:pt x="2293861" y="1810677"/>
                </a:lnTo>
                <a:lnTo>
                  <a:pt x="2337333" y="1780311"/>
                </a:lnTo>
                <a:lnTo>
                  <a:pt x="2482634" y="1724329"/>
                </a:lnTo>
                <a:lnTo>
                  <a:pt x="2526881" y="1693672"/>
                </a:lnTo>
                <a:lnTo>
                  <a:pt x="2722359" y="1618348"/>
                </a:lnTo>
                <a:lnTo>
                  <a:pt x="2775305" y="1611553"/>
                </a:lnTo>
                <a:lnTo>
                  <a:pt x="2919260" y="1556092"/>
                </a:lnTo>
                <a:lnTo>
                  <a:pt x="2971419" y="1549603"/>
                </a:lnTo>
                <a:lnTo>
                  <a:pt x="3018790" y="1531353"/>
                </a:lnTo>
                <a:lnTo>
                  <a:pt x="3070517" y="1525028"/>
                </a:lnTo>
                <a:lnTo>
                  <a:pt x="3117469" y="1506931"/>
                </a:lnTo>
                <a:lnTo>
                  <a:pt x="3219818" y="1494713"/>
                </a:lnTo>
                <a:lnTo>
                  <a:pt x="3266097" y="1476883"/>
                </a:lnTo>
                <a:lnTo>
                  <a:pt x="3760978" y="1422298"/>
                </a:lnTo>
                <a:lnTo>
                  <a:pt x="3813594" y="1429245"/>
                </a:lnTo>
                <a:lnTo>
                  <a:pt x="3908844" y="1419758"/>
                </a:lnTo>
                <a:lnTo>
                  <a:pt x="3960609" y="1427035"/>
                </a:lnTo>
                <a:lnTo>
                  <a:pt x="4007523" y="1422577"/>
                </a:lnTo>
                <a:lnTo>
                  <a:pt x="4109580" y="1437690"/>
                </a:lnTo>
                <a:lnTo>
                  <a:pt x="4155592" y="1433563"/>
                </a:lnTo>
                <a:lnTo>
                  <a:pt x="4205871" y="1441411"/>
                </a:lnTo>
                <a:lnTo>
                  <a:pt x="4245318" y="1031519"/>
                </a:lnTo>
                <a:lnTo>
                  <a:pt x="4257560" y="904303"/>
                </a:lnTo>
                <a:close/>
              </a:path>
              <a:path w="6402705" h="6857365">
                <a:moveTo>
                  <a:pt x="4405490" y="112356"/>
                </a:moveTo>
                <a:lnTo>
                  <a:pt x="4402633" y="59016"/>
                </a:lnTo>
                <a:lnTo>
                  <a:pt x="4397578" y="6527"/>
                </a:lnTo>
                <a:lnTo>
                  <a:pt x="4398657" y="6108"/>
                </a:lnTo>
                <a:lnTo>
                  <a:pt x="3955351" y="0"/>
                </a:lnTo>
                <a:lnTo>
                  <a:pt x="3958653" y="12331"/>
                </a:lnTo>
                <a:lnTo>
                  <a:pt x="3966514" y="63741"/>
                </a:lnTo>
                <a:lnTo>
                  <a:pt x="3970553" y="116624"/>
                </a:lnTo>
                <a:lnTo>
                  <a:pt x="3966400" y="159054"/>
                </a:lnTo>
                <a:lnTo>
                  <a:pt x="3958818" y="202806"/>
                </a:lnTo>
                <a:lnTo>
                  <a:pt x="3952557" y="259664"/>
                </a:lnTo>
                <a:lnTo>
                  <a:pt x="3934129" y="293979"/>
                </a:lnTo>
                <a:lnTo>
                  <a:pt x="3917416" y="341249"/>
                </a:lnTo>
                <a:lnTo>
                  <a:pt x="3898049" y="389547"/>
                </a:lnTo>
                <a:lnTo>
                  <a:pt x="3871671" y="426935"/>
                </a:lnTo>
                <a:lnTo>
                  <a:pt x="3843020" y="465188"/>
                </a:lnTo>
                <a:lnTo>
                  <a:pt x="3812298" y="504253"/>
                </a:lnTo>
                <a:lnTo>
                  <a:pt x="3775151" y="532180"/>
                </a:lnTo>
                <a:lnTo>
                  <a:pt x="3736327" y="560743"/>
                </a:lnTo>
                <a:lnTo>
                  <a:pt x="3785247" y="555510"/>
                </a:lnTo>
                <a:lnTo>
                  <a:pt x="3838448" y="562229"/>
                </a:lnTo>
                <a:lnTo>
                  <a:pt x="3886822" y="557199"/>
                </a:lnTo>
                <a:lnTo>
                  <a:pt x="3939476" y="564134"/>
                </a:lnTo>
                <a:lnTo>
                  <a:pt x="3987292" y="559308"/>
                </a:lnTo>
                <a:lnTo>
                  <a:pt x="4039438" y="566445"/>
                </a:lnTo>
                <a:lnTo>
                  <a:pt x="4086745" y="561822"/>
                </a:lnTo>
                <a:lnTo>
                  <a:pt x="4189793" y="576554"/>
                </a:lnTo>
                <a:lnTo>
                  <a:pt x="4236390" y="572211"/>
                </a:lnTo>
                <a:lnTo>
                  <a:pt x="4287342" y="579805"/>
                </a:lnTo>
                <a:lnTo>
                  <a:pt x="4307268" y="531291"/>
                </a:lnTo>
                <a:lnTo>
                  <a:pt x="4330230" y="495223"/>
                </a:lnTo>
                <a:lnTo>
                  <a:pt x="4347045" y="447916"/>
                </a:lnTo>
                <a:lnTo>
                  <a:pt x="4362196" y="401243"/>
                </a:lnTo>
                <a:lnTo>
                  <a:pt x="4375632" y="355231"/>
                </a:lnTo>
                <a:lnTo>
                  <a:pt x="4387278" y="309918"/>
                </a:lnTo>
                <a:lnTo>
                  <a:pt x="4392498" y="253466"/>
                </a:lnTo>
                <a:lnTo>
                  <a:pt x="4400359" y="209600"/>
                </a:lnTo>
                <a:lnTo>
                  <a:pt x="4401667" y="154660"/>
                </a:lnTo>
                <a:lnTo>
                  <a:pt x="4405490" y="112356"/>
                </a:lnTo>
                <a:close/>
              </a:path>
              <a:path w="6402705" h="6857365">
                <a:moveTo>
                  <a:pt x="6402603" y="5421465"/>
                </a:moveTo>
                <a:lnTo>
                  <a:pt x="6354178" y="5295785"/>
                </a:lnTo>
                <a:lnTo>
                  <a:pt x="6158535" y="4788039"/>
                </a:lnTo>
                <a:lnTo>
                  <a:pt x="5983389" y="4333506"/>
                </a:lnTo>
                <a:lnTo>
                  <a:pt x="5787707" y="3825671"/>
                </a:lnTo>
                <a:lnTo>
                  <a:pt x="5612981" y="3372243"/>
                </a:lnTo>
                <a:lnTo>
                  <a:pt x="5417363" y="2864548"/>
                </a:lnTo>
                <a:lnTo>
                  <a:pt x="5381091" y="2770428"/>
                </a:lnTo>
                <a:lnTo>
                  <a:pt x="5381091" y="4565586"/>
                </a:lnTo>
                <a:lnTo>
                  <a:pt x="4919510" y="4743450"/>
                </a:lnTo>
                <a:lnTo>
                  <a:pt x="4919510" y="5848591"/>
                </a:lnTo>
                <a:lnTo>
                  <a:pt x="3698773" y="6318974"/>
                </a:lnTo>
                <a:lnTo>
                  <a:pt x="3989146" y="5692203"/>
                </a:lnTo>
                <a:lnTo>
                  <a:pt x="4011841" y="5653595"/>
                </a:lnTo>
                <a:lnTo>
                  <a:pt x="4040911" y="5621071"/>
                </a:lnTo>
                <a:lnTo>
                  <a:pt x="4075188" y="5595061"/>
                </a:lnTo>
                <a:lnTo>
                  <a:pt x="4113504" y="5576036"/>
                </a:lnTo>
                <a:lnTo>
                  <a:pt x="4154678" y="5564441"/>
                </a:lnTo>
                <a:lnTo>
                  <a:pt x="4197540" y="5560720"/>
                </a:lnTo>
                <a:lnTo>
                  <a:pt x="4240923" y="5565330"/>
                </a:lnTo>
                <a:lnTo>
                  <a:pt x="4283659" y="5578729"/>
                </a:lnTo>
                <a:lnTo>
                  <a:pt x="4919510" y="5848591"/>
                </a:lnTo>
                <a:lnTo>
                  <a:pt x="4919510" y="4743450"/>
                </a:lnTo>
                <a:lnTo>
                  <a:pt x="3752608" y="5193081"/>
                </a:lnTo>
                <a:lnTo>
                  <a:pt x="2531935" y="5663438"/>
                </a:lnTo>
                <a:lnTo>
                  <a:pt x="2823426" y="5036121"/>
                </a:lnTo>
                <a:lnTo>
                  <a:pt x="2845752" y="4997666"/>
                </a:lnTo>
                <a:lnTo>
                  <a:pt x="2874530" y="4965243"/>
                </a:lnTo>
                <a:lnTo>
                  <a:pt x="2908592" y="4939322"/>
                </a:lnTo>
                <a:lnTo>
                  <a:pt x="2946755" y="4920348"/>
                </a:lnTo>
                <a:lnTo>
                  <a:pt x="2987827" y="4908791"/>
                </a:lnTo>
                <a:lnTo>
                  <a:pt x="3030626" y="4905095"/>
                </a:lnTo>
                <a:lnTo>
                  <a:pt x="3073984" y="4909718"/>
                </a:lnTo>
                <a:lnTo>
                  <a:pt x="3116719" y="4923117"/>
                </a:lnTo>
                <a:lnTo>
                  <a:pt x="3752608" y="5193081"/>
                </a:lnTo>
                <a:lnTo>
                  <a:pt x="4160329" y="5035969"/>
                </a:lnTo>
                <a:lnTo>
                  <a:pt x="4450677" y="4409110"/>
                </a:lnTo>
                <a:lnTo>
                  <a:pt x="4473359" y="4370514"/>
                </a:lnTo>
                <a:lnTo>
                  <a:pt x="4502404" y="4337990"/>
                </a:lnTo>
                <a:lnTo>
                  <a:pt x="4536618" y="4312005"/>
                </a:lnTo>
                <a:lnTo>
                  <a:pt x="4574781" y="4293044"/>
                </a:lnTo>
                <a:lnTo>
                  <a:pt x="4615840" y="4281487"/>
                </a:lnTo>
                <a:lnTo>
                  <a:pt x="4658487" y="4277842"/>
                </a:lnTo>
                <a:lnTo>
                  <a:pt x="4701591" y="4282567"/>
                </a:lnTo>
                <a:lnTo>
                  <a:pt x="4743970" y="4296092"/>
                </a:lnTo>
                <a:lnTo>
                  <a:pt x="5381091" y="4565586"/>
                </a:lnTo>
                <a:lnTo>
                  <a:pt x="5381091" y="2770428"/>
                </a:lnTo>
                <a:lnTo>
                  <a:pt x="5242636" y="2411120"/>
                </a:lnTo>
                <a:lnTo>
                  <a:pt x="5047018" y="1903437"/>
                </a:lnTo>
                <a:lnTo>
                  <a:pt x="5002669" y="1788350"/>
                </a:lnTo>
                <a:lnTo>
                  <a:pt x="5002669" y="3607409"/>
                </a:lnTo>
                <a:lnTo>
                  <a:pt x="3781933" y="4077792"/>
                </a:lnTo>
                <a:lnTo>
                  <a:pt x="4072331" y="3451072"/>
                </a:lnTo>
                <a:lnTo>
                  <a:pt x="4095064" y="3412452"/>
                </a:lnTo>
                <a:lnTo>
                  <a:pt x="4124160" y="3379914"/>
                </a:lnTo>
                <a:lnTo>
                  <a:pt x="4158437" y="3353905"/>
                </a:lnTo>
                <a:lnTo>
                  <a:pt x="4196740" y="3334880"/>
                </a:lnTo>
                <a:lnTo>
                  <a:pt x="4237888" y="3323298"/>
                </a:lnTo>
                <a:lnTo>
                  <a:pt x="4280738" y="3319576"/>
                </a:lnTo>
                <a:lnTo>
                  <a:pt x="4324108" y="3324199"/>
                </a:lnTo>
                <a:lnTo>
                  <a:pt x="4366831" y="3337598"/>
                </a:lnTo>
                <a:lnTo>
                  <a:pt x="5002669" y="3607409"/>
                </a:lnTo>
                <a:lnTo>
                  <a:pt x="5002669" y="1788350"/>
                </a:lnTo>
                <a:lnTo>
                  <a:pt x="4834318" y="1351445"/>
                </a:lnTo>
                <a:lnTo>
                  <a:pt x="4632325" y="1429283"/>
                </a:lnTo>
                <a:lnTo>
                  <a:pt x="4632325" y="2646286"/>
                </a:lnTo>
                <a:lnTo>
                  <a:pt x="3665118" y="3018980"/>
                </a:lnTo>
                <a:lnTo>
                  <a:pt x="3665118" y="4122801"/>
                </a:lnTo>
                <a:lnTo>
                  <a:pt x="2153602" y="4705223"/>
                </a:lnTo>
                <a:lnTo>
                  <a:pt x="2445156" y="4078059"/>
                </a:lnTo>
                <a:lnTo>
                  <a:pt x="2467483" y="4039590"/>
                </a:lnTo>
                <a:lnTo>
                  <a:pt x="2496261" y="4007180"/>
                </a:lnTo>
                <a:lnTo>
                  <a:pt x="2530322" y="3981259"/>
                </a:lnTo>
                <a:lnTo>
                  <a:pt x="2568473" y="3962285"/>
                </a:lnTo>
                <a:lnTo>
                  <a:pt x="2609545" y="3950728"/>
                </a:lnTo>
                <a:lnTo>
                  <a:pt x="2652357" y="3947033"/>
                </a:lnTo>
                <a:lnTo>
                  <a:pt x="2695714" y="3951655"/>
                </a:lnTo>
                <a:lnTo>
                  <a:pt x="2738450" y="3965054"/>
                </a:lnTo>
                <a:lnTo>
                  <a:pt x="3375418" y="4234421"/>
                </a:lnTo>
                <a:lnTo>
                  <a:pt x="3665118" y="4122801"/>
                </a:lnTo>
                <a:lnTo>
                  <a:pt x="3665118" y="3018980"/>
                </a:lnTo>
                <a:lnTo>
                  <a:pt x="3411588" y="3116669"/>
                </a:lnTo>
                <a:lnTo>
                  <a:pt x="3701986" y="2489962"/>
                </a:lnTo>
                <a:lnTo>
                  <a:pt x="3724719" y="2451341"/>
                </a:lnTo>
                <a:lnTo>
                  <a:pt x="3753815" y="2418791"/>
                </a:lnTo>
                <a:lnTo>
                  <a:pt x="3788092" y="2392794"/>
                </a:lnTo>
                <a:lnTo>
                  <a:pt x="3826395" y="2373769"/>
                </a:lnTo>
                <a:lnTo>
                  <a:pt x="3867543" y="2362174"/>
                </a:lnTo>
                <a:lnTo>
                  <a:pt x="3910393" y="2358466"/>
                </a:lnTo>
                <a:lnTo>
                  <a:pt x="3953764" y="2363076"/>
                </a:lnTo>
                <a:lnTo>
                  <a:pt x="3996486" y="2376474"/>
                </a:lnTo>
                <a:lnTo>
                  <a:pt x="4632325" y="2646286"/>
                </a:lnTo>
                <a:lnTo>
                  <a:pt x="4632325" y="1429283"/>
                </a:lnTo>
                <a:lnTo>
                  <a:pt x="3005061" y="2056307"/>
                </a:lnTo>
                <a:lnTo>
                  <a:pt x="3005061" y="3273310"/>
                </a:lnTo>
                <a:lnTo>
                  <a:pt x="1783257" y="3744099"/>
                </a:lnTo>
                <a:lnTo>
                  <a:pt x="2074811" y="3116935"/>
                </a:lnTo>
                <a:lnTo>
                  <a:pt x="2097138" y="3078480"/>
                </a:lnTo>
                <a:lnTo>
                  <a:pt x="2125916" y="3046057"/>
                </a:lnTo>
                <a:lnTo>
                  <a:pt x="2159978" y="3020136"/>
                </a:lnTo>
                <a:lnTo>
                  <a:pt x="2198128" y="3001175"/>
                </a:lnTo>
                <a:lnTo>
                  <a:pt x="2239200" y="2989618"/>
                </a:lnTo>
                <a:lnTo>
                  <a:pt x="2282012" y="2985922"/>
                </a:lnTo>
                <a:lnTo>
                  <a:pt x="2325370" y="2990532"/>
                </a:lnTo>
                <a:lnTo>
                  <a:pt x="2368105" y="3003931"/>
                </a:lnTo>
                <a:lnTo>
                  <a:pt x="3005061" y="3273310"/>
                </a:lnTo>
                <a:lnTo>
                  <a:pt x="3005061" y="2056307"/>
                </a:lnTo>
                <a:lnTo>
                  <a:pt x="764578" y="2919603"/>
                </a:lnTo>
                <a:lnTo>
                  <a:pt x="2281796" y="6857073"/>
                </a:lnTo>
                <a:lnTo>
                  <a:pt x="4261231" y="6857073"/>
                </a:lnTo>
                <a:lnTo>
                  <a:pt x="4329620" y="6835991"/>
                </a:lnTo>
                <a:lnTo>
                  <a:pt x="4379290" y="6819849"/>
                </a:lnTo>
                <a:lnTo>
                  <a:pt x="4428871" y="6803072"/>
                </a:lnTo>
                <a:lnTo>
                  <a:pt x="4478388" y="6785673"/>
                </a:lnTo>
                <a:lnTo>
                  <a:pt x="4527816" y="6767627"/>
                </a:lnTo>
                <a:lnTo>
                  <a:pt x="4626280" y="6729692"/>
                </a:lnTo>
                <a:lnTo>
                  <a:pt x="4675035" y="6709892"/>
                </a:lnTo>
                <a:lnTo>
                  <a:pt x="4723422" y="6689572"/>
                </a:lnTo>
                <a:lnTo>
                  <a:pt x="4771453" y="6668732"/>
                </a:lnTo>
                <a:lnTo>
                  <a:pt x="4819116" y="6647370"/>
                </a:lnTo>
                <a:lnTo>
                  <a:pt x="4866398" y="6625501"/>
                </a:lnTo>
                <a:lnTo>
                  <a:pt x="4913312" y="6603124"/>
                </a:lnTo>
                <a:lnTo>
                  <a:pt x="4959845" y="6580251"/>
                </a:lnTo>
                <a:lnTo>
                  <a:pt x="5006010" y="6556870"/>
                </a:lnTo>
                <a:lnTo>
                  <a:pt x="5051780" y="6533007"/>
                </a:lnTo>
                <a:lnTo>
                  <a:pt x="5097183" y="6508636"/>
                </a:lnTo>
                <a:lnTo>
                  <a:pt x="5142204" y="6483794"/>
                </a:lnTo>
                <a:lnTo>
                  <a:pt x="5186832" y="6458471"/>
                </a:lnTo>
                <a:lnTo>
                  <a:pt x="5231079" y="6432677"/>
                </a:lnTo>
                <a:lnTo>
                  <a:pt x="5274932" y="6406413"/>
                </a:lnTo>
                <a:lnTo>
                  <a:pt x="5318391" y="6379667"/>
                </a:lnTo>
                <a:lnTo>
                  <a:pt x="5361457" y="6352476"/>
                </a:lnTo>
                <a:lnTo>
                  <a:pt x="5404129" y="6324828"/>
                </a:lnTo>
                <a:lnTo>
                  <a:pt x="5446407" y="6296723"/>
                </a:lnTo>
                <a:lnTo>
                  <a:pt x="5488292" y="6268174"/>
                </a:lnTo>
                <a:lnTo>
                  <a:pt x="5529758" y="6239180"/>
                </a:lnTo>
                <a:lnTo>
                  <a:pt x="5570829" y="6209754"/>
                </a:lnTo>
                <a:lnTo>
                  <a:pt x="5611495" y="6179896"/>
                </a:lnTo>
                <a:lnTo>
                  <a:pt x="5651754" y="6149606"/>
                </a:lnTo>
                <a:lnTo>
                  <a:pt x="5691594" y="6118885"/>
                </a:lnTo>
                <a:lnTo>
                  <a:pt x="5731027" y="6087757"/>
                </a:lnTo>
                <a:lnTo>
                  <a:pt x="5770054" y="6056198"/>
                </a:lnTo>
                <a:lnTo>
                  <a:pt x="5808662" y="6024245"/>
                </a:lnTo>
                <a:lnTo>
                  <a:pt x="5846838" y="5991885"/>
                </a:lnTo>
                <a:lnTo>
                  <a:pt x="5884608" y="5959119"/>
                </a:lnTo>
                <a:lnTo>
                  <a:pt x="5921959" y="5925959"/>
                </a:lnTo>
                <a:lnTo>
                  <a:pt x="5958878" y="5892406"/>
                </a:lnTo>
                <a:lnTo>
                  <a:pt x="5995365" y="5858472"/>
                </a:lnTo>
                <a:lnTo>
                  <a:pt x="6031433" y="5824144"/>
                </a:lnTo>
                <a:lnTo>
                  <a:pt x="6067069" y="5789447"/>
                </a:lnTo>
                <a:lnTo>
                  <a:pt x="6102274" y="5754382"/>
                </a:lnTo>
                <a:lnTo>
                  <a:pt x="6137033" y="5718949"/>
                </a:lnTo>
                <a:lnTo>
                  <a:pt x="6171362" y="5683148"/>
                </a:lnTo>
                <a:lnTo>
                  <a:pt x="6205258" y="5646979"/>
                </a:lnTo>
                <a:lnTo>
                  <a:pt x="6238710" y="5610466"/>
                </a:lnTo>
                <a:lnTo>
                  <a:pt x="6271717" y="5573611"/>
                </a:lnTo>
                <a:lnTo>
                  <a:pt x="6304280" y="5536400"/>
                </a:lnTo>
                <a:lnTo>
                  <a:pt x="6336398" y="5498846"/>
                </a:lnTo>
                <a:lnTo>
                  <a:pt x="6368072" y="5460962"/>
                </a:lnTo>
                <a:lnTo>
                  <a:pt x="6399289" y="5422747"/>
                </a:lnTo>
                <a:lnTo>
                  <a:pt x="6402603" y="5421465"/>
                </a:lnTo>
                <a:close/>
              </a:path>
            </a:pathLst>
          </a:custGeom>
          <a:solidFill>
            <a:srgbClr val="E2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89150" y="554863"/>
            <a:ext cx="40201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</a:t>
            </a:r>
            <a:r>
              <a:rPr spc="-240" dirty="0"/>
              <a:t> </a:t>
            </a:r>
            <a:r>
              <a:rPr spc="-270" dirty="0"/>
              <a:t>niv</a:t>
            </a:r>
            <a:r>
              <a:rPr spc="-310" dirty="0"/>
              <a:t>e</a:t>
            </a:r>
            <a:r>
              <a:rPr spc="-260" dirty="0"/>
              <a:t>l</a:t>
            </a:r>
            <a:r>
              <a:rPr spc="-240" dirty="0"/>
              <a:t> </a:t>
            </a:r>
            <a:r>
              <a:rPr spc="-280" dirty="0"/>
              <a:t>inter</a:t>
            </a:r>
            <a:r>
              <a:rPr spc="-360" dirty="0"/>
              <a:t>n</a:t>
            </a:r>
            <a:r>
              <a:rPr spc="-204" dirty="0"/>
              <a:t>o</a:t>
            </a:r>
          </a:p>
        </p:txBody>
      </p:sp>
      <p:sp>
        <p:nvSpPr>
          <p:cNvPr id="9" name="object 9"/>
          <p:cNvSpPr/>
          <p:nvPr/>
        </p:nvSpPr>
        <p:spPr>
          <a:xfrm>
            <a:off x="2010155" y="1822704"/>
            <a:ext cx="3080385" cy="4538980"/>
          </a:xfrm>
          <a:custGeom>
            <a:avLst/>
            <a:gdLst/>
            <a:ahLst/>
            <a:cxnLst/>
            <a:rect l="l" t="t" r="r" b="b"/>
            <a:pathLst>
              <a:path w="3080385" h="4538980">
                <a:moveTo>
                  <a:pt x="3080004" y="0"/>
                </a:moveTo>
                <a:lnTo>
                  <a:pt x="0" y="0"/>
                </a:lnTo>
                <a:lnTo>
                  <a:pt x="0" y="4538472"/>
                </a:lnTo>
                <a:lnTo>
                  <a:pt x="3080004" y="4538472"/>
                </a:lnTo>
                <a:lnTo>
                  <a:pt x="3080004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010155" y="1822704"/>
            <a:ext cx="3080385" cy="4538980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180340" marR="190500">
              <a:lnSpc>
                <a:spcPct val="100000"/>
              </a:lnSpc>
              <a:spcBef>
                <a:spcPts val="1390"/>
              </a:spcBef>
            </a:pP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inflaci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ó</a:t>
            </a:r>
            <a:r>
              <a:rPr sz="1800" b="1" spc="-13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puede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 s</a:t>
            </a:r>
            <a:r>
              <a:rPr sz="1800" b="1" spc="-14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guir  </a:t>
            </a:r>
            <a:r>
              <a:rPr sz="1800" b="1" spc="-145" dirty="0">
                <a:solidFill>
                  <a:srgbClr val="FFFFFF"/>
                </a:solidFill>
                <a:latin typeface="Tahoma"/>
                <a:cs typeface="Tahoma"/>
              </a:rPr>
              <a:t>mermand</a:t>
            </a:r>
            <a:r>
              <a:rPr sz="1800" b="1" spc="-7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800" b="1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er 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adquisitivo</a:t>
            </a:r>
            <a:r>
              <a:rPr sz="1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las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familias,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75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800" spc="-5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pesar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que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el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consumo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privado</a:t>
            </a:r>
            <a:r>
              <a:rPr sz="18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está</a:t>
            </a:r>
            <a:r>
              <a:rPr sz="1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favorecido</a:t>
            </a:r>
            <a:r>
              <a:rPr sz="1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por </a:t>
            </a:r>
            <a:r>
              <a:rPr sz="1800" spc="-5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por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mejoría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del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mercado </a:t>
            </a:r>
            <a:r>
              <a:rPr sz="1800" spc="-5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raba</a:t>
            </a:r>
            <a:r>
              <a:rPr sz="1800" spc="-114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75" dirty="0">
                <a:solidFill>
                  <a:srgbClr val="FFFFFF"/>
                </a:solidFill>
                <a:latin typeface="Tahoma"/>
                <a:cs typeface="Tahoma"/>
              </a:rPr>
              <a:t>y, 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800" spc="-55" dirty="0">
                <a:solidFill>
                  <a:srgbClr val="FFFFFF"/>
                </a:solidFill>
                <a:latin typeface="Tahoma"/>
                <a:cs typeface="Tahoma"/>
              </a:rPr>
              <a:t>o, 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del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empleo 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los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ingresos 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salariales 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nominales.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97423" y="1813560"/>
            <a:ext cx="3080385" cy="4538980"/>
          </a:xfrm>
          <a:prstGeom prst="rect">
            <a:avLst/>
          </a:prstGeom>
          <a:solidFill>
            <a:srgbClr val="3A6450">
              <a:alpha val="50195"/>
            </a:srgbClr>
          </a:solidFill>
        </p:spPr>
        <p:txBody>
          <a:bodyPr vert="horz" wrap="square" lIns="0" tIns="177165" rIns="0" bIns="0" rtlCol="0">
            <a:spAutoFit/>
          </a:bodyPr>
          <a:lstStyle/>
          <a:p>
            <a:pPr marL="180975" marR="184785">
              <a:lnSpc>
                <a:spcPct val="100000"/>
              </a:lnSpc>
              <a:spcBef>
                <a:spcPts val="1395"/>
              </a:spcBef>
            </a:pP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800" b="1" spc="-13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b="1" spc="-7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era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800" b="1" spc="-95" dirty="0">
                <a:solidFill>
                  <a:srgbClr val="FFFFFF"/>
                </a:solidFill>
                <a:latin typeface="Tahoma"/>
                <a:cs typeface="Tahoma"/>
              </a:rPr>
              <a:t>ión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del  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800" b="1" spc="-8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ecimiento</a:t>
            </a:r>
            <a:r>
              <a:rPr sz="1800" b="1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los 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800" b="1" spc="-8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ecios  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75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sz="1800" b="1" spc="-14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b="1" spc="-13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Tahoma"/>
                <a:cs typeface="Tahoma"/>
              </a:rPr>
              <a:t>umo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el 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componente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energético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25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1800" spc="-175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r>
              <a:rPr sz="1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Tra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sp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orte</a:t>
            </a:r>
            <a:r>
              <a:rPr sz="18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y  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Vivienda), así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como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del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precio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energía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éc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spc="-155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sz="1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cual</a:t>
            </a:r>
            <a:r>
              <a:rPr sz="1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tam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én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se 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ha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unido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elevación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los </a:t>
            </a:r>
            <a:r>
              <a:rPr sz="1800" spc="-5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precios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los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alimentos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tanto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elaborados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como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sin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elaboración,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está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limitando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1800" spc="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capacidad</a:t>
            </a:r>
            <a:r>
              <a:rPr sz="18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gasto</a:t>
            </a: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las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familias.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86216" y="1802892"/>
            <a:ext cx="3078480" cy="4549140"/>
          </a:xfrm>
          <a:custGeom>
            <a:avLst/>
            <a:gdLst/>
            <a:ahLst/>
            <a:cxnLst/>
            <a:rect l="l" t="t" r="r" b="b"/>
            <a:pathLst>
              <a:path w="3078479" h="4549140">
                <a:moveTo>
                  <a:pt x="3078479" y="0"/>
                </a:moveTo>
                <a:lnTo>
                  <a:pt x="0" y="0"/>
                </a:lnTo>
                <a:lnTo>
                  <a:pt x="0" y="4549139"/>
                </a:lnTo>
                <a:lnTo>
                  <a:pt x="3078479" y="4549139"/>
                </a:lnTo>
                <a:lnTo>
                  <a:pt x="3078479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586216" y="1802892"/>
            <a:ext cx="3078480" cy="4549140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80340" marR="258445">
              <a:lnSpc>
                <a:spcPct val="100000"/>
              </a:lnSpc>
              <a:spcBef>
                <a:spcPts val="1395"/>
              </a:spcBef>
            </a:pP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95" dirty="0">
                <a:solidFill>
                  <a:srgbClr val="FFFFFF"/>
                </a:solidFill>
                <a:latin typeface="Tahoma"/>
                <a:cs typeface="Tahoma"/>
              </a:rPr>
              <a:t>inc</a:t>
            </a:r>
            <a:r>
              <a:rPr sz="1800" b="1" spc="-135" dirty="0">
                <a:solidFill>
                  <a:srgbClr val="FFFFFF"/>
                </a:solidFill>
                <a:latin typeface="Tahoma"/>
                <a:cs typeface="Tahoma"/>
              </a:rPr>
              <a:t>rem</a:t>
            </a:r>
            <a:r>
              <a:rPr sz="1800" b="1" spc="-95" dirty="0">
                <a:solidFill>
                  <a:srgbClr val="FFFFFF"/>
                </a:solidFill>
                <a:latin typeface="Tahoma"/>
                <a:cs typeface="Tahoma"/>
              </a:rPr>
              <a:t>ento</a:t>
            </a:r>
            <a:r>
              <a:rPr sz="1800" b="1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los </a:t>
            </a:r>
            <a:r>
              <a:rPr sz="1800" b="1" spc="-70" dirty="0">
                <a:solidFill>
                  <a:srgbClr val="FFFFFF"/>
                </a:solidFill>
                <a:latin typeface="Tahoma"/>
                <a:cs typeface="Tahoma"/>
              </a:rPr>
              <a:t>ti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800" b="1" spc="-80" dirty="0">
                <a:solidFill>
                  <a:srgbClr val="FFFFFF"/>
                </a:solidFill>
                <a:latin typeface="Tahoma"/>
                <a:cs typeface="Tahoma"/>
              </a:rPr>
              <a:t>os  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sz="1800" b="1" spc="-7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rencia </a:t>
            </a:r>
            <a:r>
              <a:rPr sz="1800" b="1" spc="-1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b="1" spc="-13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las  hipotecas 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variables limitan </a:t>
            </a:r>
            <a:r>
              <a:rPr sz="1800" spc="-5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la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capacidad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800" spc="-55" dirty="0">
                <a:solidFill>
                  <a:srgbClr val="FFFFFF"/>
                </a:solidFill>
                <a:latin typeface="Tahoma"/>
                <a:cs typeface="Tahoma"/>
              </a:rPr>
              <a:t>gasto; </a:t>
            </a:r>
            <a:r>
              <a:rPr sz="1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después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estar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en cifras </a:t>
            </a:r>
            <a:r>
              <a:rPr sz="1800" spc="-5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spc="-55" dirty="0">
                <a:solidFill>
                  <a:srgbClr val="FFFFFF"/>
                </a:solidFill>
                <a:latin typeface="Tahoma"/>
                <a:cs typeface="Tahoma"/>
              </a:rPr>
              <a:t>ega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vas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1800" spc="-6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spc="-5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ta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8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800" spc="-5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rzo</a:t>
            </a:r>
            <a:r>
              <a:rPr sz="1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se  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han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acelerado situándose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 en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septiembre 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en el </a:t>
            </a:r>
            <a:r>
              <a:rPr sz="1800" spc="-100" dirty="0">
                <a:solidFill>
                  <a:srgbClr val="FFFFFF"/>
                </a:solidFill>
                <a:latin typeface="Tahoma"/>
                <a:cs typeface="Tahoma"/>
              </a:rPr>
              <a:t>2,2% </a:t>
            </a:r>
            <a:r>
              <a:rPr sz="1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65" dirty="0">
                <a:solidFill>
                  <a:srgbClr val="FFFFFF"/>
                </a:solidFill>
                <a:latin typeface="Tahoma"/>
                <a:cs typeface="Tahoma"/>
              </a:rPr>
              <a:t>(euríbor).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74264" y="4934724"/>
            <a:ext cx="7773034" cy="1044575"/>
          </a:xfrm>
          <a:custGeom>
            <a:avLst/>
            <a:gdLst/>
            <a:ahLst/>
            <a:cxnLst/>
            <a:rect l="l" t="t" r="r" b="b"/>
            <a:pathLst>
              <a:path w="7773034" h="1044575">
                <a:moveTo>
                  <a:pt x="591312" y="621779"/>
                </a:moveTo>
                <a:lnTo>
                  <a:pt x="192024" y="621779"/>
                </a:lnTo>
                <a:lnTo>
                  <a:pt x="192024" y="525767"/>
                </a:lnTo>
                <a:lnTo>
                  <a:pt x="0" y="717791"/>
                </a:lnTo>
                <a:lnTo>
                  <a:pt x="192024" y="909815"/>
                </a:lnTo>
                <a:lnTo>
                  <a:pt x="192024" y="813803"/>
                </a:lnTo>
                <a:lnTo>
                  <a:pt x="591312" y="813803"/>
                </a:lnTo>
                <a:lnTo>
                  <a:pt x="591312" y="621779"/>
                </a:lnTo>
                <a:close/>
              </a:path>
              <a:path w="7773034" h="1044575">
                <a:moveTo>
                  <a:pt x="783336" y="333743"/>
                </a:moveTo>
                <a:lnTo>
                  <a:pt x="591312" y="141719"/>
                </a:lnTo>
                <a:lnTo>
                  <a:pt x="591312" y="237731"/>
                </a:lnTo>
                <a:lnTo>
                  <a:pt x="192024" y="237731"/>
                </a:lnTo>
                <a:lnTo>
                  <a:pt x="192024" y="429755"/>
                </a:lnTo>
                <a:lnTo>
                  <a:pt x="591312" y="429755"/>
                </a:lnTo>
                <a:lnTo>
                  <a:pt x="591312" y="525767"/>
                </a:lnTo>
                <a:lnTo>
                  <a:pt x="783336" y="333743"/>
                </a:lnTo>
                <a:close/>
              </a:path>
              <a:path w="7773034" h="1044575">
                <a:moveTo>
                  <a:pt x="7658621" y="444944"/>
                </a:moveTo>
                <a:lnTo>
                  <a:pt x="7470356" y="281482"/>
                </a:lnTo>
                <a:lnTo>
                  <a:pt x="7470356" y="480923"/>
                </a:lnTo>
                <a:lnTo>
                  <a:pt x="7470356" y="574662"/>
                </a:lnTo>
                <a:lnTo>
                  <a:pt x="7470356" y="621995"/>
                </a:lnTo>
                <a:lnTo>
                  <a:pt x="7470356" y="715721"/>
                </a:lnTo>
                <a:lnTo>
                  <a:pt x="7376211" y="715721"/>
                </a:lnTo>
                <a:lnTo>
                  <a:pt x="7376211" y="621995"/>
                </a:lnTo>
                <a:lnTo>
                  <a:pt x="7470356" y="621995"/>
                </a:lnTo>
                <a:lnTo>
                  <a:pt x="7470356" y="574662"/>
                </a:lnTo>
                <a:lnTo>
                  <a:pt x="7376211" y="574662"/>
                </a:lnTo>
                <a:lnTo>
                  <a:pt x="7376211" y="480923"/>
                </a:lnTo>
                <a:lnTo>
                  <a:pt x="7470356" y="480923"/>
                </a:lnTo>
                <a:lnTo>
                  <a:pt x="7470356" y="281482"/>
                </a:lnTo>
                <a:lnTo>
                  <a:pt x="7376211" y="199732"/>
                </a:lnTo>
                <a:lnTo>
                  <a:pt x="7329627" y="239864"/>
                </a:lnTo>
                <a:lnTo>
                  <a:pt x="7329627" y="480923"/>
                </a:lnTo>
                <a:lnTo>
                  <a:pt x="7329627" y="574662"/>
                </a:lnTo>
                <a:lnTo>
                  <a:pt x="7329627" y="621995"/>
                </a:lnTo>
                <a:lnTo>
                  <a:pt x="7329627" y="715721"/>
                </a:lnTo>
                <a:lnTo>
                  <a:pt x="7235495" y="715721"/>
                </a:lnTo>
                <a:lnTo>
                  <a:pt x="7235495" y="668375"/>
                </a:lnTo>
                <a:lnTo>
                  <a:pt x="7235495" y="621995"/>
                </a:lnTo>
                <a:lnTo>
                  <a:pt x="7329627" y="621995"/>
                </a:lnTo>
                <a:lnTo>
                  <a:pt x="7329627" y="574662"/>
                </a:lnTo>
                <a:lnTo>
                  <a:pt x="7235495" y="574662"/>
                </a:lnTo>
                <a:lnTo>
                  <a:pt x="7235495" y="480923"/>
                </a:lnTo>
                <a:lnTo>
                  <a:pt x="7329627" y="480923"/>
                </a:lnTo>
                <a:lnTo>
                  <a:pt x="7329627" y="239864"/>
                </a:lnTo>
                <a:lnTo>
                  <a:pt x="7093813" y="442988"/>
                </a:lnTo>
                <a:lnTo>
                  <a:pt x="7093813" y="668375"/>
                </a:lnTo>
                <a:lnTo>
                  <a:pt x="7093813" y="762114"/>
                </a:lnTo>
                <a:lnTo>
                  <a:pt x="6999681" y="762114"/>
                </a:lnTo>
                <a:lnTo>
                  <a:pt x="6999681" y="668375"/>
                </a:lnTo>
                <a:lnTo>
                  <a:pt x="7093813" y="668375"/>
                </a:lnTo>
                <a:lnTo>
                  <a:pt x="7093813" y="442988"/>
                </a:lnTo>
                <a:lnTo>
                  <a:pt x="7066242" y="466725"/>
                </a:lnTo>
                <a:lnTo>
                  <a:pt x="6985419" y="402336"/>
                </a:lnTo>
                <a:lnTo>
                  <a:pt x="6952145" y="430885"/>
                </a:lnTo>
                <a:lnTo>
                  <a:pt x="6952145" y="668375"/>
                </a:lnTo>
                <a:lnTo>
                  <a:pt x="6952145" y="762114"/>
                </a:lnTo>
                <a:lnTo>
                  <a:pt x="6858000" y="762114"/>
                </a:lnTo>
                <a:lnTo>
                  <a:pt x="6858000" y="668375"/>
                </a:lnTo>
                <a:lnTo>
                  <a:pt x="6952145" y="668375"/>
                </a:lnTo>
                <a:lnTo>
                  <a:pt x="6952145" y="430885"/>
                </a:lnTo>
                <a:lnTo>
                  <a:pt x="6717271" y="632409"/>
                </a:lnTo>
                <a:lnTo>
                  <a:pt x="6717271" y="1044257"/>
                </a:lnTo>
                <a:lnTo>
                  <a:pt x="6905549" y="1044257"/>
                </a:lnTo>
                <a:lnTo>
                  <a:pt x="6905549" y="903185"/>
                </a:lnTo>
                <a:lnTo>
                  <a:pt x="7047230" y="903185"/>
                </a:lnTo>
                <a:lnTo>
                  <a:pt x="7047230" y="1044257"/>
                </a:lnTo>
                <a:lnTo>
                  <a:pt x="7282078" y="1044257"/>
                </a:lnTo>
                <a:lnTo>
                  <a:pt x="7282078" y="903185"/>
                </a:lnTo>
                <a:lnTo>
                  <a:pt x="7282078" y="855853"/>
                </a:lnTo>
                <a:lnTo>
                  <a:pt x="7423759" y="855853"/>
                </a:lnTo>
                <a:lnTo>
                  <a:pt x="7423759" y="1044257"/>
                </a:lnTo>
                <a:lnTo>
                  <a:pt x="7658621" y="1044257"/>
                </a:lnTo>
                <a:lnTo>
                  <a:pt x="7658621" y="466725"/>
                </a:lnTo>
                <a:lnTo>
                  <a:pt x="7658621" y="444944"/>
                </a:lnTo>
                <a:close/>
              </a:path>
              <a:path w="7773034" h="1044575">
                <a:moveTo>
                  <a:pt x="7772717" y="318071"/>
                </a:moveTo>
                <a:lnTo>
                  <a:pt x="7539837" y="115468"/>
                </a:lnTo>
                <a:lnTo>
                  <a:pt x="7407097" y="0"/>
                </a:lnTo>
                <a:lnTo>
                  <a:pt x="7385139" y="0"/>
                </a:lnTo>
                <a:lnTo>
                  <a:pt x="7083361" y="259372"/>
                </a:lnTo>
                <a:lnTo>
                  <a:pt x="7005383" y="193103"/>
                </a:lnTo>
                <a:lnTo>
                  <a:pt x="6643116" y="505548"/>
                </a:lnTo>
                <a:lnTo>
                  <a:pt x="6704914" y="575602"/>
                </a:lnTo>
                <a:lnTo>
                  <a:pt x="7005383" y="318071"/>
                </a:lnTo>
                <a:lnTo>
                  <a:pt x="7084314" y="384352"/>
                </a:lnTo>
                <a:lnTo>
                  <a:pt x="7161187" y="318071"/>
                </a:lnTo>
                <a:lnTo>
                  <a:pt x="7229272" y="259372"/>
                </a:lnTo>
                <a:lnTo>
                  <a:pt x="7396188" y="115468"/>
                </a:lnTo>
                <a:lnTo>
                  <a:pt x="7709967" y="388137"/>
                </a:lnTo>
                <a:lnTo>
                  <a:pt x="7772717" y="318071"/>
                </a:lnTo>
                <a:close/>
              </a:path>
            </a:pathLst>
          </a:custGeom>
          <a:solidFill>
            <a:srgbClr val="E2E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65576" y="0"/>
            <a:ext cx="6035040" cy="685799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04745" y="324738"/>
            <a:ext cx="593598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15" dirty="0"/>
              <a:t>La</a:t>
            </a:r>
            <a:r>
              <a:rPr sz="4300" spc="-204" dirty="0"/>
              <a:t> </a:t>
            </a:r>
            <a:r>
              <a:rPr sz="4000" spc="-290" dirty="0"/>
              <a:t>remontada</a:t>
            </a:r>
            <a:r>
              <a:rPr sz="4000" spc="-114" dirty="0"/>
              <a:t> </a:t>
            </a:r>
            <a:r>
              <a:rPr sz="4300" spc="-265" dirty="0"/>
              <a:t>económi</a:t>
            </a:r>
            <a:r>
              <a:rPr sz="4300" spc="-225" dirty="0"/>
              <a:t>c</a:t>
            </a:r>
            <a:r>
              <a:rPr sz="4300" spc="-395" dirty="0"/>
              <a:t>a</a:t>
            </a:r>
            <a:endParaRPr sz="4300"/>
          </a:p>
        </p:txBody>
      </p:sp>
      <p:sp>
        <p:nvSpPr>
          <p:cNvPr id="9" name="object 9"/>
          <p:cNvSpPr/>
          <p:nvPr/>
        </p:nvSpPr>
        <p:spPr>
          <a:xfrm>
            <a:off x="3677411" y="4771644"/>
            <a:ext cx="2699385" cy="0"/>
          </a:xfrm>
          <a:custGeom>
            <a:avLst/>
            <a:gdLst/>
            <a:ahLst/>
            <a:cxnLst/>
            <a:rect l="l" t="t" r="r" b="b"/>
            <a:pathLst>
              <a:path w="2699385">
                <a:moveTo>
                  <a:pt x="0" y="0"/>
                </a:moveTo>
                <a:lnTo>
                  <a:pt x="2699004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21673" y="5342953"/>
          <a:ext cx="3664585" cy="100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1230"/>
                <a:gridCol w="451484"/>
                <a:gridCol w="450215"/>
                <a:gridCol w="450215"/>
                <a:gridCol w="450214"/>
                <a:gridCol w="450214"/>
                <a:gridCol w="450214"/>
              </a:tblGrid>
              <a:tr h="565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8260" algn="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5880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2021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410"/>
                        </a:lnSpc>
                        <a:spcBef>
                          <a:spcPts val="3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2022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 marL="111760" marR="101600" indent="1841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(2º </a:t>
                      </a:r>
                      <a:r>
                        <a:rPr sz="1200" spc="-32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ri)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310515">
                        <a:lnSpc>
                          <a:spcPts val="144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Canarias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4,03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1,35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2,29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-18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9,74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9,03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310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España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3,11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2,17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1,73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-8,8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5,54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6,29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2766822" y="601599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3964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66822" y="622782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889438" y="4476178"/>
            <a:ext cx="2276475" cy="828675"/>
            <a:chOff x="3889438" y="4476178"/>
            <a:chExt cx="2276475" cy="828675"/>
          </a:xfrm>
        </p:grpSpPr>
        <p:sp>
          <p:nvSpPr>
            <p:cNvPr id="14" name="object 14"/>
            <p:cNvSpPr/>
            <p:nvPr/>
          </p:nvSpPr>
          <p:spPr>
            <a:xfrm>
              <a:off x="3903726" y="4490465"/>
              <a:ext cx="2247900" cy="800100"/>
            </a:xfrm>
            <a:custGeom>
              <a:avLst/>
              <a:gdLst/>
              <a:ahLst/>
              <a:cxnLst/>
              <a:rect l="l" t="t" r="r" b="b"/>
              <a:pathLst>
                <a:path w="2247900" h="800100">
                  <a:moveTo>
                    <a:pt x="0" y="164591"/>
                  </a:moveTo>
                  <a:lnTo>
                    <a:pt x="449579" y="242315"/>
                  </a:lnTo>
                  <a:lnTo>
                    <a:pt x="899160" y="214883"/>
                  </a:lnTo>
                  <a:lnTo>
                    <a:pt x="1348739" y="800099"/>
                  </a:lnTo>
                  <a:lnTo>
                    <a:pt x="1798320" y="0"/>
                  </a:lnTo>
                  <a:lnTo>
                    <a:pt x="2247900" y="19811"/>
                  </a:lnTo>
                </a:path>
              </a:pathLst>
            </a:custGeom>
            <a:ln w="28574">
              <a:solidFill>
                <a:srgbClr val="3964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03726" y="4589525"/>
              <a:ext cx="2247900" cy="436245"/>
            </a:xfrm>
            <a:custGeom>
              <a:avLst/>
              <a:gdLst/>
              <a:ahLst/>
              <a:cxnLst/>
              <a:rect l="l" t="t" r="r" b="b"/>
              <a:pathLst>
                <a:path w="2247900" h="436245">
                  <a:moveTo>
                    <a:pt x="0" y="91440"/>
                  </a:moveTo>
                  <a:lnTo>
                    <a:pt x="449579" y="118872"/>
                  </a:lnTo>
                  <a:lnTo>
                    <a:pt x="899160" y="131063"/>
                  </a:lnTo>
                  <a:lnTo>
                    <a:pt x="1348739" y="435863"/>
                  </a:lnTo>
                  <a:lnTo>
                    <a:pt x="1798320" y="21336"/>
                  </a:lnTo>
                  <a:lnTo>
                    <a:pt x="2247900" y="0"/>
                  </a:lnTo>
                </a:path>
              </a:pathLst>
            </a:custGeom>
            <a:ln w="285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251704" y="5254751"/>
              <a:ext cx="96520" cy="35560"/>
            </a:xfrm>
            <a:custGeom>
              <a:avLst/>
              <a:gdLst/>
              <a:ahLst/>
              <a:cxnLst/>
              <a:rect l="l" t="t" r="r" b="b"/>
              <a:pathLst>
                <a:path w="96520" h="35560">
                  <a:moveTo>
                    <a:pt x="0" y="35052"/>
                  </a:moveTo>
                  <a:lnTo>
                    <a:pt x="38100" y="0"/>
                  </a:lnTo>
                  <a:lnTo>
                    <a:pt x="96012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373115" y="5146294"/>
            <a:ext cx="2463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b="1" dirty="0"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64022" y="4797932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b="1" dirty="0">
                <a:latin typeface="Arial"/>
                <a:cs typeface="Arial"/>
              </a:rPr>
              <a:t>8,8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57442" y="4252086"/>
            <a:ext cx="356235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9,</a:t>
            </a:r>
            <a:r>
              <a:rPr sz="1200" b="1" spc="5" dirty="0">
                <a:latin typeface="Arial"/>
                <a:cs typeface="Arial"/>
              </a:rPr>
              <a:t>0</a:t>
            </a:r>
            <a:r>
              <a:rPr sz="1200" b="1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200" b="1" dirty="0">
                <a:latin typeface="Arial"/>
                <a:cs typeface="Arial"/>
              </a:rPr>
              <a:t>6,29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15461" y="4510785"/>
            <a:ext cx="245745" cy="929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29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5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135"/>
              </a:lnSpc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0</a:t>
            </a:r>
            <a:endParaRPr sz="1200">
              <a:latin typeface="Arial MT"/>
              <a:cs typeface="Arial MT"/>
            </a:endParaRPr>
          </a:p>
          <a:p>
            <a:pPr marR="6350" algn="r">
              <a:lnSpc>
                <a:spcPts val="1135"/>
              </a:lnSpc>
            </a:pPr>
            <a:r>
              <a:rPr sz="1200" spc="-5" dirty="0">
                <a:solidFill>
                  <a:srgbClr val="585858"/>
                </a:solidFill>
                <a:latin typeface="Arial MT"/>
                <a:cs typeface="Arial MT"/>
              </a:rPr>
              <a:t>-5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135"/>
              </a:lnSpc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-10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135"/>
              </a:lnSpc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-15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290"/>
              </a:lnSpc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-20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53664" y="3370579"/>
            <a:ext cx="2861310" cy="1204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50" dirty="0">
                <a:solidFill>
                  <a:srgbClr val="F7921D"/>
                </a:solidFill>
                <a:latin typeface="Tahoma"/>
                <a:cs typeface="Tahoma"/>
              </a:rPr>
              <a:t>PIB</a:t>
            </a:r>
            <a:r>
              <a:rPr sz="3200" b="1" spc="-34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spc="-95" dirty="0">
                <a:latin typeface="Tahoma"/>
                <a:cs typeface="Tahoma"/>
              </a:rPr>
              <a:t>(var</a:t>
            </a:r>
            <a:r>
              <a:rPr sz="2400" spc="-45" dirty="0">
                <a:latin typeface="Tahoma"/>
                <a:cs typeface="Tahoma"/>
              </a:rPr>
              <a:t>i</a:t>
            </a:r>
            <a:r>
              <a:rPr sz="2400" spc="-15" dirty="0">
                <a:latin typeface="Tahoma"/>
                <a:cs typeface="Tahoma"/>
              </a:rPr>
              <a:t>ació</a:t>
            </a:r>
            <a:r>
              <a:rPr sz="2400" spc="-20" dirty="0">
                <a:latin typeface="Tahoma"/>
                <a:cs typeface="Tahoma"/>
              </a:rPr>
              <a:t>n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-95" dirty="0">
                <a:latin typeface="Tahoma"/>
                <a:cs typeface="Tahoma"/>
              </a:rPr>
              <a:t>anual)</a:t>
            </a:r>
            <a:endParaRPr sz="2400">
              <a:latin typeface="Tahoma"/>
              <a:cs typeface="Tahoma"/>
            </a:endParaRPr>
          </a:p>
          <a:p>
            <a:pPr marL="724535">
              <a:lnSpc>
                <a:spcPts val="1290"/>
              </a:lnSpc>
              <a:spcBef>
                <a:spcPts val="2860"/>
              </a:spcBef>
            </a:pPr>
            <a:r>
              <a:rPr sz="1200" spc="-10" dirty="0">
                <a:solidFill>
                  <a:srgbClr val="585858"/>
                </a:solidFill>
                <a:latin typeface="Arial MT"/>
                <a:cs typeface="Arial MT"/>
              </a:rPr>
              <a:t>15</a:t>
            </a:r>
            <a:endParaRPr sz="1200">
              <a:latin typeface="Arial MT"/>
              <a:cs typeface="Arial MT"/>
            </a:endParaRPr>
          </a:p>
          <a:p>
            <a:pPr marL="724535">
              <a:lnSpc>
                <a:spcPts val="1290"/>
              </a:lnSpc>
            </a:pPr>
            <a:r>
              <a:rPr sz="1200" spc="-10" dirty="0">
                <a:solidFill>
                  <a:srgbClr val="585858"/>
                </a:solidFill>
                <a:latin typeface="Arial MT"/>
                <a:cs typeface="Arial MT"/>
              </a:rPr>
              <a:t>10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04745" y="1281150"/>
            <a:ext cx="5826760" cy="1656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  <a:tabLst>
                <a:tab pos="1567180" algn="l"/>
              </a:tabLst>
            </a:pPr>
            <a:r>
              <a:rPr sz="2000" spc="-10" dirty="0">
                <a:latin typeface="Tahoma"/>
                <a:cs typeface="Tahoma"/>
              </a:rPr>
              <a:t>La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variabilidad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</a:t>
            </a:r>
            <a:r>
              <a:rPr sz="2000" spc="5" dirty="0">
                <a:latin typeface="Tahoma"/>
                <a:cs typeface="Tahoma"/>
              </a:rPr>
              <a:t>e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-25" dirty="0">
                <a:latin typeface="Tahoma"/>
                <a:cs typeface="Tahoma"/>
              </a:rPr>
              <a:t>las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</a:t>
            </a:r>
            <a:r>
              <a:rPr sz="2000" spc="10" dirty="0">
                <a:latin typeface="Tahoma"/>
                <a:cs typeface="Tahoma"/>
              </a:rPr>
              <a:t>revi</a:t>
            </a:r>
            <a:r>
              <a:rPr sz="2000" dirty="0">
                <a:latin typeface="Tahoma"/>
                <a:cs typeface="Tahoma"/>
              </a:rPr>
              <a:t>s</a:t>
            </a:r>
            <a:r>
              <a:rPr sz="2000" spc="10" dirty="0">
                <a:latin typeface="Tahoma"/>
                <a:cs typeface="Tahoma"/>
              </a:rPr>
              <a:t>iones</a:t>
            </a:r>
            <a:r>
              <a:rPr sz="2000" spc="-155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medio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</a:t>
            </a:r>
            <a:r>
              <a:rPr sz="2000" dirty="0">
                <a:latin typeface="Tahoma"/>
                <a:cs typeface="Tahoma"/>
              </a:rPr>
              <a:t>lazo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no  </a:t>
            </a:r>
            <a:r>
              <a:rPr sz="2000" spc="5" dirty="0">
                <a:latin typeface="Tahoma"/>
                <a:cs typeface="Tahoma"/>
              </a:rPr>
              <a:t>puede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ocultar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Canarias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ha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conseguido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remontar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económicamente desde </a:t>
            </a:r>
            <a:r>
              <a:rPr sz="2000" spc="10" dirty="0">
                <a:latin typeface="Tahoma"/>
                <a:cs typeface="Tahoma"/>
              </a:rPr>
              <a:t>el </a:t>
            </a:r>
            <a:r>
              <a:rPr sz="2000" dirty="0">
                <a:latin typeface="Tahoma"/>
                <a:cs typeface="Tahoma"/>
              </a:rPr>
              <a:t>año </a:t>
            </a:r>
            <a:r>
              <a:rPr sz="2000" spc="70" dirty="0">
                <a:latin typeface="Tahoma"/>
                <a:cs typeface="Tahoma"/>
              </a:rPr>
              <a:t>2020 </a:t>
            </a:r>
            <a:r>
              <a:rPr sz="2000" spc="35" dirty="0">
                <a:latin typeface="Tahoma"/>
                <a:cs typeface="Tahoma"/>
              </a:rPr>
              <a:t>y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30" dirty="0">
                <a:latin typeface="Tahoma"/>
                <a:cs typeface="Tahoma"/>
              </a:rPr>
              <a:t>hoy </a:t>
            </a:r>
            <a:r>
              <a:rPr sz="2000" spc="3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registra </a:t>
            </a:r>
            <a:r>
              <a:rPr sz="2000" b="1" spc="-150" dirty="0">
                <a:solidFill>
                  <a:srgbClr val="F7921D"/>
                </a:solidFill>
                <a:latin typeface="Tahoma"/>
                <a:cs typeface="Tahoma"/>
              </a:rPr>
              <a:t>menos </a:t>
            </a:r>
            <a:r>
              <a:rPr sz="2000" b="1" spc="-130" dirty="0">
                <a:solidFill>
                  <a:srgbClr val="F7921D"/>
                </a:solidFill>
                <a:latin typeface="Tahoma"/>
                <a:cs typeface="Tahoma"/>
              </a:rPr>
              <a:t>paro que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hace 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14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años </a:t>
            </a:r>
            <a:r>
              <a:rPr sz="2000" spc="35" dirty="0">
                <a:latin typeface="Tahoma"/>
                <a:cs typeface="Tahoma"/>
              </a:rPr>
              <a:t>y </a:t>
            </a:r>
            <a:r>
              <a:rPr sz="2000" spc="-40" dirty="0">
                <a:latin typeface="Tahoma"/>
                <a:cs typeface="Tahoma"/>
              </a:rPr>
              <a:t>más 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afiliaciones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	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Seguridad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Social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nunca.</a:t>
            </a:r>
            <a:endParaRPr sz="2000">
              <a:latin typeface="Tahoma"/>
              <a:cs typeface="Tahoma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7927657" y="2640901"/>
          <a:ext cx="3745229" cy="100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1230"/>
                <a:gridCol w="463550"/>
                <a:gridCol w="463550"/>
                <a:gridCol w="463550"/>
                <a:gridCol w="463550"/>
                <a:gridCol w="463549"/>
                <a:gridCol w="463550"/>
              </a:tblGrid>
              <a:tr h="565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2019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2021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marR="45085" indent="-635" algn="ctr">
                        <a:lnSpc>
                          <a:spcPts val="138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2022 </a:t>
                      </a:r>
                      <a:r>
                        <a:rPr sz="1200" spc="-32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(S</a:t>
                      </a:r>
                      <a:r>
                        <a:rPr sz="1200" spc="-1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P  </a:t>
                      </a: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T)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65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309880">
                        <a:lnSpc>
                          <a:spcPts val="144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Canarias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-5,73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-1,41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-1,25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29,38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-24,72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-11,7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309880">
                        <a:lnSpc>
                          <a:spcPts val="1430"/>
                        </a:lnSpc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España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-7,84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-6,17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-1,21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22,9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-20,12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-9,7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7972806" y="331393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2225">
            <a:solidFill>
              <a:srgbClr val="3A64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72806" y="3527297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222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8878633" y="1685861"/>
            <a:ext cx="2789555" cy="886460"/>
            <a:chOff x="8878633" y="1685861"/>
            <a:chExt cx="2789555" cy="886460"/>
          </a:xfrm>
        </p:grpSpPr>
        <p:sp>
          <p:nvSpPr>
            <p:cNvPr id="27" name="object 27"/>
            <p:cNvSpPr/>
            <p:nvPr/>
          </p:nvSpPr>
          <p:spPr>
            <a:xfrm>
              <a:off x="8883395" y="2165603"/>
              <a:ext cx="2780030" cy="0"/>
            </a:xfrm>
            <a:custGeom>
              <a:avLst/>
              <a:gdLst/>
              <a:ahLst/>
              <a:cxnLst/>
              <a:rect l="l" t="t" r="r" b="b"/>
              <a:pathLst>
                <a:path w="2780029">
                  <a:moveTo>
                    <a:pt x="0" y="0"/>
                  </a:moveTo>
                  <a:lnTo>
                    <a:pt x="27797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114281" y="1696973"/>
              <a:ext cx="2316480" cy="864235"/>
            </a:xfrm>
            <a:custGeom>
              <a:avLst/>
              <a:gdLst/>
              <a:ahLst/>
              <a:cxnLst/>
              <a:rect l="l" t="t" r="r" b="b"/>
              <a:pathLst>
                <a:path w="2316479" h="864235">
                  <a:moveTo>
                    <a:pt x="0" y="560831"/>
                  </a:moveTo>
                  <a:lnTo>
                    <a:pt x="463296" y="492251"/>
                  </a:lnTo>
                  <a:lnTo>
                    <a:pt x="926592" y="489203"/>
                  </a:lnTo>
                  <a:lnTo>
                    <a:pt x="1389888" y="0"/>
                  </a:lnTo>
                  <a:lnTo>
                    <a:pt x="1853184" y="864108"/>
                  </a:lnTo>
                  <a:lnTo>
                    <a:pt x="2316479" y="656843"/>
                  </a:lnTo>
                </a:path>
              </a:pathLst>
            </a:custGeom>
            <a:ln w="22224">
              <a:solidFill>
                <a:srgbClr val="3A64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114281" y="1800605"/>
              <a:ext cx="2316480" cy="687705"/>
            </a:xfrm>
            <a:custGeom>
              <a:avLst/>
              <a:gdLst/>
              <a:ahLst/>
              <a:cxnLst/>
              <a:rect l="l" t="t" r="r" b="b"/>
              <a:pathLst>
                <a:path w="2316479" h="687705">
                  <a:moveTo>
                    <a:pt x="0" y="490728"/>
                  </a:moveTo>
                  <a:lnTo>
                    <a:pt x="463296" y="464820"/>
                  </a:lnTo>
                  <a:lnTo>
                    <a:pt x="926592" y="385572"/>
                  </a:lnTo>
                  <a:lnTo>
                    <a:pt x="1389888" y="0"/>
                  </a:lnTo>
                  <a:lnTo>
                    <a:pt x="1853184" y="687324"/>
                  </a:lnTo>
                  <a:lnTo>
                    <a:pt x="2316479" y="521208"/>
                  </a:lnTo>
                </a:path>
              </a:pathLst>
            </a:custGeom>
            <a:ln w="2222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115043" y="1696211"/>
              <a:ext cx="2316480" cy="866140"/>
            </a:xfrm>
            <a:custGeom>
              <a:avLst/>
              <a:gdLst/>
              <a:ahLst/>
              <a:cxnLst/>
              <a:rect l="l" t="t" r="r" b="b"/>
              <a:pathLst>
                <a:path w="2316479" h="866139">
                  <a:moveTo>
                    <a:pt x="0" y="469391"/>
                  </a:moveTo>
                  <a:lnTo>
                    <a:pt x="0" y="595884"/>
                  </a:lnTo>
                </a:path>
                <a:path w="2316479" h="866139">
                  <a:moveTo>
                    <a:pt x="463296" y="469391"/>
                  </a:moveTo>
                  <a:lnTo>
                    <a:pt x="463296" y="568451"/>
                  </a:lnTo>
                </a:path>
                <a:path w="2316479" h="866139">
                  <a:moveTo>
                    <a:pt x="926591" y="469391"/>
                  </a:moveTo>
                  <a:lnTo>
                    <a:pt x="926591" y="490727"/>
                  </a:lnTo>
                </a:path>
                <a:path w="2316479" h="866139">
                  <a:moveTo>
                    <a:pt x="1389887" y="0"/>
                  </a:moveTo>
                  <a:lnTo>
                    <a:pt x="1389887" y="469391"/>
                  </a:lnTo>
                </a:path>
                <a:path w="2316479" h="866139">
                  <a:moveTo>
                    <a:pt x="1853183" y="469391"/>
                  </a:moveTo>
                  <a:lnTo>
                    <a:pt x="1853183" y="865632"/>
                  </a:lnTo>
                </a:path>
                <a:path w="2316479" h="866139">
                  <a:moveTo>
                    <a:pt x="2316479" y="469391"/>
                  </a:moveTo>
                  <a:lnTo>
                    <a:pt x="2316479" y="656843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115043" y="2180843"/>
              <a:ext cx="1853564" cy="381000"/>
            </a:xfrm>
            <a:custGeom>
              <a:avLst/>
              <a:gdLst/>
              <a:ahLst/>
              <a:cxnLst/>
              <a:rect l="l" t="t" r="r" b="b"/>
              <a:pathLst>
                <a:path w="1853565" h="381000">
                  <a:moveTo>
                    <a:pt x="0" y="77723"/>
                  </a:moveTo>
                  <a:lnTo>
                    <a:pt x="153924" y="0"/>
                  </a:lnTo>
                </a:path>
                <a:path w="1853565" h="381000">
                  <a:moveTo>
                    <a:pt x="1853183" y="381000"/>
                  </a:moveTo>
                  <a:lnTo>
                    <a:pt x="1796796" y="318515"/>
                  </a:lnTo>
                  <a:lnTo>
                    <a:pt x="1738883" y="318515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9078214" y="1964816"/>
            <a:ext cx="382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-</a:t>
            </a:r>
            <a:r>
              <a:rPr sz="1200" spc="-25" dirty="0">
                <a:latin typeface="Tahoma"/>
                <a:cs typeface="Tahoma"/>
              </a:rPr>
              <a:t>5,</a:t>
            </a:r>
            <a:r>
              <a:rPr sz="1200" spc="40" dirty="0">
                <a:latin typeface="Tahoma"/>
                <a:cs typeface="Tahoma"/>
              </a:rPr>
              <a:t>73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599801" y="1589913"/>
            <a:ext cx="4140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ahoma"/>
                <a:cs typeface="Tahoma"/>
              </a:rPr>
              <a:t>29,</a:t>
            </a:r>
            <a:r>
              <a:rPr sz="1200" spc="40" dirty="0">
                <a:latin typeface="Tahoma"/>
                <a:cs typeface="Tahoma"/>
              </a:rPr>
              <a:t>38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360532" y="2393441"/>
            <a:ext cx="47053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-</a:t>
            </a:r>
            <a:r>
              <a:rPr sz="1200" spc="-5" dirty="0">
                <a:latin typeface="Tahoma"/>
                <a:cs typeface="Tahoma"/>
              </a:rPr>
              <a:t>24,</a:t>
            </a:r>
            <a:r>
              <a:rPr sz="1200" spc="40" dirty="0">
                <a:latin typeface="Tahoma"/>
                <a:cs typeface="Tahoma"/>
              </a:rPr>
              <a:t>72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74297" y="2314447"/>
            <a:ext cx="382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-</a:t>
            </a:r>
            <a:r>
              <a:rPr sz="1200" spc="-5" dirty="0">
                <a:latin typeface="Tahoma"/>
                <a:cs typeface="Tahoma"/>
              </a:rPr>
              <a:t>11,</a:t>
            </a:r>
            <a:r>
              <a:rPr sz="1200" spc="40" dirty="0">
                <a:latin typeface="Tahoma"/>
                <a:cs typeface="Tahoma"/>
              </a:rPr>
              <a:t>7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11920" y="1573148"/>
            <a:ext cx="255904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ts val="1350"/>
              </a:lnSpc>
              <a:spcBef>
                <a:spcPts val="100"/>
              </a:spcBef>
            </a:pP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30</a:t>
            </a:r>
            <a:endParaRPr sz="1200">
              <a:latin typeface="Arial MT"/>
              <a:cs typeface="Arial MT"/>
            </a:endParaRPr>
          </a:p>
          <a:p>
            <a:pPr marR="5715" algn="r">
              <a:lnSpc>
                <a:spcPts val="1260"/>
              </a:lnSpc>
            </a:pP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20</a:t>
            </a:r>
            <a:endParaRPr sz="1200">
              <a:latin typeface="Arial MT"/>
              <a:cs typeface="Arial MT"/>
            </a:endParaRPr>
          </a:p>
          <a:p>
            <a:pPr marR="5715" algn="r">
              <a:lnSpc>
                <a:spcPts val="1260"/>
              </a:lnSpc>
            </a:pP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10</a:t>
            </a:r>
            <a:endParaRPr sz="1200">
              <a:latin typeface="Arial MT"/>
              <a:cs typeface="Arial MT"/>
            </a:endParaRPr>
          </a:p>
          <a:p>
            <a:pPr marR="10160" algn="r">
              <a:lnSpc>
                <a:spcPts val="1260"/>
              </a:lnSpc>
            </a:pPr>
            <a:r>
              <a:rPr sz="1200" dirty="0">
                <a:solidFill>
                  <a:srgbClr val="585858"/>
                </a:solidFill>
                <a:latin typeface="Arial MT"/>
                <a:cs typeface="Arial MT"/>
              </a:rPr>
              <a:t>0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260"/>
              </a:lnSpc>
            </a:pPr>
            <a:r>
              <a:rPr sz="1200" spc="20" dirty="0">
                <a:solidFill>
                  <a:srgbClr val="585858"/>
                </a:solidFill>
                <a:latin typeface="Arial MT"/>
                <a:cs typeface="Arial MT"/>
              </a:rPr>
              <a:t>-</a:t>
            </a: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10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260"/>
              </a:lnSpc>
            </a:pPr>
            <a:r>
              <a:rPr sz="1200" spc="20" dirty="0">
                <a:solidFill>
                  <a:srgbClr val="585858"/>
                </a:solidFill>
                <a:latin typeface="Arial MT"/>
                <a:cs typeface="Arial MT"/>
              </a:rPr>
              <a:t>-</a:t>
            </a: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20</a:t>
            </a:r>
            <a:endParaRPr sz="1200">
              <a:latin typeface="Arial MT"/>
              <a:cs typeface="Arial MT"/>
            </a:endParaRPr>
          </a:p>
          <a:p>
            <a:pPr marR="5080" algn="r">
              <a:lnSpc>
                <a:spcPts val="1350"/>
              </a:lnSpc>
            </a:pPr>
            <a:r>
              <a:rPr sz="1200" spc="20" dirty="0">
                <a:solidFill>
                  <a:srgbClr val="585858"/>
                </a:solidFill>
                <a:latin typeface="Arial MT"/>
                <a:cs typeface="Arial MT"/>
              </a:rPr>
              <a:t>-</a:t>
            </a: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30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69223" y="4713732"/>
            <a:ext cx="3442716" cy="1758695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8533256" y="555701"/>
            <a:ext cx="2670175" cy="1066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85" dirty="0">
                <a:solidFill>
                  <a:srgbClr val="F7921D"/>
                </a:solidFill>
                <a:latin typeface="Tahoma"/>
                <a:cs typeface="Tahoma"/>
              </a:rPr>
              <a:t>188.6</a:t>
            </a:r>
            <a:r>
              <a:rPr sz="3200" b="1" spc="-225" dirty="0">
                <a:solidFill>
                  <a:srgbClr val="F7921D"/>
                </a:solidFill>
                <a:latin typeface="Tahoma"/>
                <a:cs typeface="Tahoma"/>
              </a:rPr>
              <a:t>6</a:t>
            </a:r>
            <a:r>
              <a:rPr sz="3200" b="1" spc="-180" dirty="0">
                <a:solidFill>
                  <a:srgbClr val="F7921D"/>
                </a:solidFill>
                <a:latin typeface="Tahoma"/>
                <a:cs typeface="Tahoma"/>
              </a:rPr>
              <a:t>1</a:t>
            </a:r>
            <a:r>
              <a:rPr sz="3200" b="1" spc="-20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parados</a:t>
            </a:r>
            <a:endParaRPr sz="2400">
              <a:latin typeface="Tahoma"/>
              <a:cs typeface="Tahoma"/>
            </a:endParaRPr>
          </a:p>
          <a:p>
            <a:pPr marL="43815">
              <a:lnSpc>
                <a:spcPct val="100000"/>
              </a:lnSpc>
              <a:spcBef>
                <a:spcPts val="2905"/>
              </a:spcBef>
            </a:pPr>
            <a:r>
              <a:rPr sz="1200" spc="25" dirty="0">
                <a:solidFill>
                  <a:srgbClr val="585858"/>
                </a:solidFill>
                <a:latin typeface="Arial MT"/>
                <a:cs typeface="Arial MT"/>
              </a:rPr>
              <a:t>40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15</a:t>
            </a:fld>
            <a:endParaRPr dirty="0"/>
          </a:p>
        </p:txBody>
      </p:sp>
      <p:sp>
        <p:nvSpPr>
          <p:cNvPr id="39" name="object 39"/>
          <p:cNvSpPr txBox="1"/>
          <p:nvPr/>
        </p:nvSpPr>
        <p:spPr>
          <a:xfrm>
            <a:off x="8533256" y="3989323"/>
            <a:ext cx="29616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25" dirty="0">
                <a:solidFill>
                  <a:srgbClr val="F7921D"/>
                </a:solidFill>
                <a:latin typeface="Tahoma"/>
                <a:cs typeface="Tahoma"/>
              </a:rPr>
              <a:t>852</a:t>
            </a:r>
            <a:r>
              <a:rPr sz="3200" b="1" spc="-105" dirty="0">
                <a:solidFill>
                  <a:srgbClr val="F7921D"/>
                </a:solidFill>
                <a:latin typeface="Tahoma"/>
                <a:cs typeface="Tahoma"/>
              </a:rPr>
              <a:t>.</a:t>
            </a:r>
            <a:r>
              <a:rPr sz="3200" b="1" spc="-190" dirty="0">
                <a:solidFill>
                  <a:srgbClr val="F7921D"/>
                </a:solidFill>
                <a:latin typeface="Tahoma"/>
                <a:cs typeface="Tahoma"/>
              </a:rPr>
              <a:t>80</a:t>
            </a:r>
            <a:r>
              <a:rPr sz="3200" b="1" spc="-180" dirty="0">
                <a:solidFill>
                  <a:srgbClr val="F7921D"/>
                </a:solidFill>
                <a:latin typeface="Tahoma"/>
                <a:cs typeface="Tahoma"/>
              </a:rPr>
              <a:t>2</a:t>
            </a:r>
            <a:r>
              <a:rPr sz="3200" b="1" spc="-21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cot</a:t>
            </a:r>
            <a:r>
              <a:rPr sz="2400" spc="10" dirty="0">
                <a:latin typeface="Tahoma"/>
                <a:cs typeface="Tahoma"/>
              </a:rPr>
              <a:t>i</a:t>
            </a:r>
            <a:r>
              <a:rPr sz="2400" spc="-30" dirty="0">
                <a:latin typeface="Tahoma"/>
                <a:cs typeface="Tahoma"/>
              </a:rPr>
              <a:t>zan</a:t>
            </a:r>
            <a:r>
              <a:rPr sz="2400" spc="-15" dirty="0">
                <a:latin typeface="Tahoma"/>
                <a:cs typeface="Tahoma"/>
              </a:rPr>
              <a:t>t</a:t>
            </a:r>
            <a:r>
              <a:rPr sz="2400" spc="-35" dirty="0">
                <a:latin typeface="Tahoma"/>
                <a:cs typeface="Tahoma"/>
              </a:rPr>
              <a:t>es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964935" y="1674876"/>
            <a:ext cx="4130040" cy="5183505"/>
            <a:chOff x="5964935" y="1674876"/>
            <a:chExt cx="4130040" cy="5183505"/>
          </a:xfrm>
        </p:grpSpPr>
        <p:sp>
          <p:nvSpPr>
            <p:cNvPr id="4" name="object 4"/>
            <p:cNvSpPr/>
            <p:nvPr/>
          </p:nvSpPr>
          <p:spPr>
            <a:xfrm>
              <a:off x="5964936" y="1991867"/>
              <a:ext cx="4130040" cy="4866640"/>
            </a:xfrm>
            <a:custGeom>
              <a:avLst/>
              <a:gdLst/>
              <a:ahLst/>
              <a:cxnLst/>
              <a:rect l="l" t="t" r="r" b="b"/>
              <a:pathLst>
                <a:path w="4130040" h="4866640">
                  <a:moveTo>
                    <a:pt x="4130040" y="0"/>
                  </a:moveTo>
                  <a:lnTo>
                    <a:pt x="2392680" y="0"/>
                  </a:lnTo>
                  <a:lnTo>
                    <a:pt x="2392680" y="605028"/>
                  </a:lnTo>
                  <a:lnTo>
                    <a:pt x="2392680" y="734568"/>
                  </a:lnTo>
                  <a:lnTo>
                    <a:pt x="2392680" y="4226052"/>
                  </a:lnTo>
                  <a:lnTo>
                    <a:pt x="1737360" y="4226052"/>
                  </a:lnTo>
                  <a:lnTo>
                    <a:pt x="1737360" y="3055620"/>
                  </a:lnTo>
                  <a:lnTo>
                    <a:pt x="2392680" y="3055620"/>
                  </a:lnTo>
                  <a:lnTo>
                    <a:pt x="2392680" y="2941320"/>
                  </a:lnTo>
                  <a:lnTo>
                    <a:pt x="1737360" y="2941320"/>
                  </a:lnTo>
                  <a:lnTo>
                    <a:pt x="1737360" y="1772412"/>
                  </a:lnTo>
                  <a:lnTo>
                    <a:pt x="2392680" y="1772412"/>
                  </a:lnTo>
                  <a:lnTo>
                    <a:pt x="2392680" y="1658112"/>
                  </a:lnTo>
                  <a:lnTo>
                    <a:pt x="1737360" y="1658112"/>
                  </a:lnTo>
                  <a:lnTo>
                    <a:pt x="1737360" y="734568"/>
                  </a:lnTo>
                  <a:lnTo>
                    <a:pt x="2392680" y="734568"/>
                  </a:lnTo>
                  <a:lnTo>
                    <a:pt x="2392680" y="605028"/>
                  </a:lnTo>
                  <a:lnTo>
                    <a:pt x="1737360" y="605028"/>
                  </a:lnTo>
                  <a:lnTo>
                    <a:pt x="1737360" y="156972"/>
                  </a:lnTo>
                  <a:lnTo>
                    <a:pt x="0" y="156972"/>
                  </a:lnTo>
                  <a:lnTo>
                    <a:pt x="0" y="4866132"/>
                  </a:lnTo>
                  <a:lnTo>
                    <a:pt x="1239012" y="4866132"/>
                  </a:lnTo>
                  <a:lnTo>
                    <a:pt x="1737360" y="4866132"/>
                  </a:lnTo>
                  <a:lnTo>
                    <a:pt x="2392680" y="4866132"/>
                  </a:lnTo>
                  <a:lnTo>
                    <a:pt x="2976372" y="4866132"/>
                  </a:lnTo>
                  <a:lnTo>
                    <a:pt x="4130040" y="4866132"/>
                  </a:lnTo>
                  <a:lnTo>
                    <a:pt x="4130040" y="0"/>
                  </a:lnTo>
                  <a:close/>
                </a:path>
              </a:pathLst>
            </a:custGeom>
            <a:solidFill>
              <a:srgbClr val="F7921D">
                <a:alpha val="325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52031" y="1674876"/>
              <a:ext cx="3340735" cy="922019"/>
            </a:xfrm>
            <a:custGeom>
              <a:avLst/>
              <a:gdLst/>
              <a:ahLst/>
              <a:cxnLst/>
              <a:rect l="l" t="t" r="r" b="b"/>
              <a:pathLst>
                <a:path w="3340734" h="922019">
                  <a:moveTo>
                    <a:pt x="3340608" y="0"/>
                  </a:moveTo>
                  <a:lnTo>
                    <a:pt x="0" y="0"/>
                  </a:lnTo>
                  <a:lnTo>
                    <a:pt x="0" y="922020"/>
                  </a:lnTo>
                  <a:lnTo>
                    <a:pt x="3340608" y="922020"/>
                  </a:lnTo>
                  <a:lnTo>
                    <a:pt x="3340608" y="0"/>
                  </a:lnTo>
                  <a:close/>
                </a:path>
              </a:pathLst>
            </a:custGeom>
            <a:solidFill>
              <a:srgbClr val="3A6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735436" y="461898"/>
            <a:ext cx="1342390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573405">
              <a:lnSpc>
                <a:spcPct val="101099"/>
              </a:lnSpc>
              <a:spcBef>
                <a:spcPts val="75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50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55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69269" y="1320800"/>
            <a:ext cx="1334770" cy="4954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525" algn="r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latin typeface="Tahoma"/>
                <a:cs typeface="Tahoma"/>
              </a:rPr>
              <a:t>2018</a:t>
            </a:r>
            <a:endParaRPr sz="1800">
              <a:latin typeface="Tahoma"/>
              <a:cs typeface="Tahoma"/>
            </a:endParaRPr>
          </a:p>
          <a:p>
            <a:pPr marR="8255" algn="r">
              <a:lnSpc>
                <a:spcPts val="1670"/>
              </a:lnSpc>
              <a:spcBef>
                <a:spcPts val="5"/>
              </a:spcBef>
            </a:pPr>
            <a:r>
              <a:rPr sz="1400" spc="10" dirty="0">
                <a:latin typeface="Tahoma"/>
                <a:cs typeface="Tahoma"/>
              </a:rPr>
              <a:t>Ejecuci</a:t>
            </a:r>
            <a:r>
              <a:rPr sz="1400" dirty="0">
                <a:latin typeface="Tahoma"/>
                <a:cs typeface="Tahoma"/>
              </a:rPr>
              <a:t>ón</a:t>
            </a:r>
            <a:r>
              <a:rPr sz="1400" spc="-110" dirty="0">
                <a:latin typeface="Tahoma"/>
                <a:cs typeface="Tahoma"/>
              </a:rPr>
              <a:t> </a:t>
            </a:r>
            <a:r>
              <a:rPr sz="1400" spc="25" dirty="0">
                <a:latin typeface="Tahoma"/>
                <a:cs typeface="Tahoma"/>
              </a:rPr>
              <a:t>t</a:t>
            </a:r>
            <a:r>
              <a:rPr sz="1400" spc="40" dirty="0">
                <a:latin typeface="Tahoma"/>
                <a:cs typeface="Tahoma"/>
              </a:rPr>
              <a:t>o</a:t>
            </a:r>
            <a:r>
              <a:rPr sz="1400" dirty="0">
                <a:latin typeface="Tahoma"/>
                <a:cs typeface="Tahoma"/>
              </a:rPr>
              <a:t>tal</a:t>
            </a:r>
            <a:endParaRPr sz="1400">
              <a:latin typeface="Tahoma"/>
              <a:cs typeface="Tahoma"/>
            </a:endParaRPr>
          </a:p>
          <a:p>
            <a:pPr marR="9525" algn="r">
              <a:lnSpc>
                <a:spcPts val="3829"/>
              </a:lnSpc>
            </a:pPr>
            <a:r>
              <a:rPr sz="3200" b="1" spc="-515" dirty="0">
                <a:solidFill>
                  <a:srgbClr val="F7921D"/>
                </a:solidFill>
                <a:latin typeface="Tahoma"/>
                <a:cs typeface="Tahoma"/>
              </a:rPr>
              <a:t>94%</a:t>
            </a:r>
            <a:endParaRPr sz="32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1305"/>
              </a:spcBef>
            </a:pPr>
            <a:r>
              <a:rPr sz="1800" b="1" spc="-105" dirty="0">
                <a:latin typeface="Tahoma"/>
                <a:cs typeface="Tahoma"/>
              </a:rPr>
              <a:t>2021</a:t>
            </a:r>
            <a:endParaRPr sz="1800">
              <a:latin typeface="Tahoma"/>
              <a:cs typeface="Tahoma"/>
            </a:endParaRPr>
          </a:p>
          <a:p>
            <a:pPr marR="5715" algn="r">
              <a:lnSpc>
                <a:spcPts val="1670"/>
              </a:lnSpc>
              <a:spcBef>
                <a:spcPts val="5"/>
              </a:spcBef>
            </a:pPr>
            <a:r>
              <a:rPr sz="1400" spc="25" dirty="0">
                <a:latin typeface="Tahoma"/>
                <a:cs typeface="Tahoma"/>
              </a:rPr>
              <a:t>E</a:t>
            </a:r>
            <a:r>
              <a:rPr sz="1400" spc="5" dirty="0">
                <a:latin typeface="Tahoma"/>
                <a:cs typeface="Tahoma"/>
              </a:rPr>
              <a:t>jecuci</a:t>
            </a:r>
            <a:r>
              <a:rPr sz="1400" spc="-5" dirty="0">
                <a:latin typeface="Tahoma"/>
                <a:cs typeface="Tahoma"/>
              </a:rPr>
              <a:t>ó</a:t>
            </a:r>
            <a:r>
              <a:rPr sz="1400" dirty="0">
                <a:latin typeface="Tahoma"/>
                <a:cs typeface="Tahoma"/>
              </a:rPr>
              <a:t>n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15" dirty="0">
                <a:latin typeface="Tahoma"/>
                <a:cs typeface="Tahoma"/>
              </a:rPr>
              <a:t>tota</a:t>
            </a:r>
            <a:r>
              <a:rPr sz="1400" spc="10" dirty="0">
                <a:latin typeface="Tahoma"/>
                <a:cs typeface="Tahoma"/>
              </a:rPr>
              <a:t>l</a:t>
            </a:r>
            <a:endParaRPr sz="1400">
              <a:latin typeface="Tahoma"/>
              <a:cs typeface="Tahoma"/>
            </a:endParaRPr>
          </a:p>
          <a:p>
            <a:pPr marR="5715" algn="r">
              <a:lnSpc>
                <a:spcPts val="3829"/>
              </a:lnSpc>
            </a:pPr>
            <a:r>
              <a:rPr sz="3200" b="1" spc="-395" dirty="0">
                <a:solidFill>
                  <a:srgbClr val="F7921D"/>
                </a:solidFill>
                <a:latin typeface="Tahoma"/>
                <a:cs typeface="Tahoma"/>
              </a:rPr>
              <a:t>95,3%</a:t>
            </a:r>
            <a:endParaRPr sz="3200">
              <a:latin typeface="Tahoma"/>
              <a:cs typeface="Tahoma"/>
            </a:endParaRPr>
          </a:p>
          <a:p>
            <a:pPr marR="24765" algn="r">
              <a:lnSpc>
                <a:spcPct val="100000"/>
              </a:lnSpc>
              <a:spcBef>
                <a:spcPts val="1714"/>
              </a:spcBef>
            </a:pPr>
            <a:r>
              <a:rPr sz="1800" b="1" spc="-110" dirty="0">
                <a:latin typeface="Tahoma"/>
                <a:cs typeface="Tahoma"/>
              </a:rPr>
              <a:t>2018</a:t>
            </a:r>
            <a:endParaRPr sz="1800">
              <a:latin typeface="Tahoma"/>
              <a:cs typeface="Tahoma"/>
            </a:endParaRPr>
          </a:p>
          <a:p>
            <a:pPr marR="25400" algn="r">
              <a:lnSpc>
                <a:spcPts val="1680"/>
              </a:lnSpc>
              <a:spcBef>
                <a:spcPts val="10"/>
              </a:spcBef>
            </a:pPr>
            <a:r>
              <a:rPr sz="1400" spc="5" dirty="0">
                <a:latin typeface="Tahoma"/>
                <a:cs typeface="Tahoma"/>
              </a:rPr>
              <a:t>Recursos</a:t>
            </a:r>
            <a:endParaRPr sz="1400">
              <a:latin typeface="Tahoma"/>
              <a:cs typeface="Tahoma"/>
            </a:endParaRPr>
          </a:p>
          <a:p>
            <a:pPr marL="388620">
              <a:lnSpc>
                <a:spcPts val="2160"/>
              </a:lnSpc>
            </a:pP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7.248</a:t>
            </a:r>
            <a:r>
              <a:rPr sz="1800" b="1" spc="24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105" dirty="0">
                <a:solidFill>
                  <a:srgbClr val="F7921D"/>
                </a:solidFill>
                <a:latin typeface="Tahoma"/>
                <a:cs typeface="Tahoma"/>
              </a:rPr>
              <a:t>M</a:t>
            </a:r>
            <a:endParaRPr sz="1800">
              <a:latin typeface="Tahoma"/>
              <a:cs typeface="Tahoma"/>
            </a:endParaRPr>
          </a:p>
          <a:p>
            <a:pPr marR="20320" algn="r">
              <a:lnSpc>
                <a:spcPct val="100000"/>
              </a:lnSpc>
              <a:spcBef>
                <a:spcPts val="1330"/>
              </a:spcBef>
            </a:pPr>
            <a:r>
              <a:rPr sz="1800" b="1" spc="-105" dirty="0">
                <a:latin typeface="Tahoma"/>
                <a:cs typeface="Tahoma"/>
              </a:rPr>
              <a:t>2021</a:t>
            </a:r>
            <a:endParaRPr sz="1800">
              <a:latin typeface="Tahoma"/>
              <a:cs typeface="Tahoma"/>
            </a:endParaRPr>
          </a:p>
          <a:p>
            <a:pPr marR="20955" algn="r">
              <a:lnSpc>
                <a:spcPts val="1680"/>
              </a:lnSpc>
              <a:spcBef>
                <a:spcPts val="5"/>
              </a:spcBef>
            </a:pPr>
            <a:r>
              <a:rPr sz="1400" spc="5" dirty="0">
                <a:latin typeface="Tahoma"/>
                <a:cs typeface="Tahoma"/>
              </a:rPr>
              <a:t>Recursos</a:t>
            </a:r>
            <a:endParaRPr sz="1400">
              <a:latin typeface="Tahoma"/>
              <a:cs typeface="Tahoma"/>
            </a:endParaRPr>
          </a:p>
          <a:p>
            <a:pPr marL="313690">
              <a:lnSpc>
                <a:spcPts val="2160"/>
              </a:lnSpc>
            </a:pP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10.941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105" dirty="0">
                <a:solidFill>
                  <a:srgbClr val="F7921D"/>
                </a:solidFill>
                <a:latin typeface="Tahoma"/>
                <a:cs typeface="Tahoma"/>
              </a:rPr>
              <a:t>M</a:t>
            </a:r>
            <a:endParaRPr sz="1800">
              <a:latin typeface="Tahoma"/>
              <a:cs typeface="Tahoma"/>
            </a:endParaRPr>
          </a:p>
          <a:p>
            <a:pPr marR="8890" algn="r">
              <a:lnSpc>
                <a:spcPct val="100000"/>
              </a:lnSpc>
              <a:spcBef>
                <a:spcPts val="1660"/>
              </a:spcBef>
            </a:pPr>
            <a:r>
              <a:rPr sz="1800" b="1" spc="-45" dirty="0">
                <a:latin typeface="Tahoma"/>
                <a:cs typeface="Tahoma"/>
              </a:rPr>
              <a:t>Dif</a:t>
            </a:r>
            <a:r>
              <a:rPr sz="1800" b="1" spc="-135" dirty="0">
                <a:latin typeface="Tahoma"/>
                <a:cs typeface="Tahoma"/>
              </a:rPr>
              <a:t>.</a:t>
            </a:r>
            <a:r>
              <a:rPr sz="1800" b="1" spc="-80" dirty="0"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3.693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90" dirty="0">
                <a:solidFill>
                  <a:srgbClr val="F7921D"/>
                </a:solidFill>
                <a:latin typeface="Tahoma"/>
                <a:cs typeface="Tahoma"/>
              </a:rPr>
              <a:t>M</a:t>
            </a:r>
            <a:endParaRPr sz="1800">
              <a:latin typeface="Tahoma"/>
              <a:cs typeface="Tahoma"/>
            </a:endParaRPr>
          </a:p>
          <a:p>
            <a:pPr marR="22860" algn="r">
              <a:lnSpc>
                <a:spcPct val="100000"/>
              </a:lnSpc>
              <a:spcBef>
                <a:spcPts val="1150"/>
              </a:spcBef>
            </a:pPr>
            <a:r>
              <a:rPr sz="1800" b="1" spc="-70" dirty="0">
                <a:latin typeface="Tahoma"/>
                <a:cs typeface="Tahoma"/>
              </a:rPr>
              <a:t>Va</a:t>
            </a:r>
            <a:r>
              <a:rPr sz="1800" b="1" spc="-125" dirty="0">
                <a:latin typeface="Tahoma"/>
                <a:cs typeface="Tahoma"/>
              </a:rPr>
              <a:t>r.</a:t>
            </a:r>
            <a:r>
              <a:rPr sz="1800" b="1" spc="-95" dirty="0">
                <a:latin typeface="Tahoma"/>
                <a:cs typeface="Tahoma"/>
              </a:rPr>
              <a:t> </a:t>
            </a:r>
            <a:r>
              <a:rPr sz="1800" b="1" spc="-445" dirty="0">
                <a:solidFill>
                  <a:srgbClr val="F7921D"/>
                </a:solidFill>
                <a:latin typeface="Tahoma"/>
                <a:cs typeface="Tahoma"/>
              </a:rPr>
              <a:t>(%)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14" dirty="0">
                <a:solidFill>
                  <a:srgbClr val="F7921D"/>
                </a:solidFill>
                <a:latin typeface="Tahoma"/>
                <a:cs typeface="Tahoma"/>
              </a:rPr>
              <a:t>50,9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77973" y="331723"/>
            <a:ext cx="567182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260" dirty="0"/>
              <a:t>La</a:t>
            </a:r>
            <a:r>
              <a:rPr sz="3600" spc="-180" dirty="0"/>
              <a:t> </a:t>
            </a:r>
            <a:r>
              <a:rPr sz="3600" spc="-254" dirty="0"/>
              <a:t>ej</a:t>
            </a:r>
            <a:r>
              <a:rPr sz="3600" spc="-330" dirty="0"/>
              <a:t>e</a:t>
            </a:r>
            <a:r>
              <a:rPr sz="3600" spc="-200" dirty="0"/>
              <a:t>cución</a:t>
            </a:r>
            <a:r>
              <a:rPr sz="3600" spc="-180" dirty="0"/>
              <a:t> </a:t>
            </a:r>
            <a:r>
              <a:rPr sz="3600" spc="-235" dirty="0"/>
              <a:t>pres</a:t>
            </a:r>
            <a:r>
              <a:rPr sz="3600" spc="-290" dirty="0"/>
              <a:t>u</a:t>
            </a:r>
            <a:r>
              <a:rPr sz="3600" spc="-225" dirty="0"/>
              <a:t>puestaria  como</a:t>
            </a:r>
            <a:r>
              <a:rPr sz="3600" spc="-210" dirty="0"/>
              <a:t> </a:t>
            </a:r>
            <a:r>
              <a:rPr sz="3600" spc="-250" dirty="0"/>
              <a:t>v</a:t>
            </a:r>
            <a:r>
              <a:rPr sz="3600" spc="-275" dirty="0"/>
              <a:t>a</a:t>
            </a:r>
            <a:r>
              <a:rPr sz="3600" spc="-190" dirty="0"/>
              <a:t>lor</a:t>
            </a:r>
            <a:r>
              <a:rPr sz="3600" spc="-180" dirty="0"/>
              <a:t> </a:t>
            </a:r>
            <a:r>
              <a:rPr sz="3600" spc="-220" dirty="0"/>
              <a:t>de</a:t>
            </a:r>
            <a:r>
              <a:rPr sz="3600" spc="-195" dirty="0"/>
              <a:t> </a:t>
            </a:r>
            <a:r>
              <a:rPr sz="3600" spc="-175" dirty="0"/>
              <a:t>lo</a:t>
            </a:r>
            <a:r>
              <a:rPr sz="3600" spc="-180" dirty="0"/>
              <a:t> </a:t>
            </a:r>
            <a:r>
              <a:rPr sz="3600" spc="-245" dirty="0"/>
              <a:t>p</a:t>
            </a:r>
            <a:r>
              <a:rPr sz="3600" spc="-265" dirty="0"/>
              <a:t>ú</a:t>
            </a:r>
            <a:r>
              <a:rPr sz="3600" spc="-185" dirty="0"/>
              <a:t>blico</a:t>
            </a:r>
            <a:endParaRPr sz="3600"/>
          </a:p>
        </p:txBody>
      </p:sp>
      <p:sp>
        <p:nvSpPr>
          <p:cNvPr id="9" name="object 9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b="1" spc="-95" dirty="0">
                <a:solidFill>
                  <a:srgbClr val="F7921D"/>
                </a:solidFill>
                <a:latin typeface="Tahoma"/>
                <a:cs typeface="Tahoma"/>
              </a:rPr>
              <a:t>El</a:t>
            </a:r>
            <a:r>
              <a:rPr b="1" spc="-10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120" dirty="0">
                <a:solidFill>
                  <a:srgbClr val="F7921D"/>
                </a:solidFill>
                <a:latin typeface="Tahoma"/>
                <a:cs typeface="Tahoma"/>
              </a:rPr>
              <a:t>valor</a:t>
            </a:r>
            <a:r>
              <a:rPr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120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b="1" spc="-10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95" dirty="0">
                <a:solidFill>
                  <a:srgbClr val="F7921D"/>
                </a:solidFill>
                <a:latin typeface="Tahoma"/>
                <a:cs typeface="Tahoma"/>
              </a:rPr>
              <a:t>lo</a:t>
            </a:r>
            <a:r>
              <a:rPr b="1" spc="-10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110" dirty="0">
                <a:solidFill>
                  <a:srgbClr val="F7921D"/>
                </a:solidFill>
                <a:latin typeface="Tahoma"/>
                <a:cs typeface="Tahoma"/>
              </a:rPr>
              <a:t>público</a:t>
            </a:r>
            <a:r>
              <a:rPr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9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b="1" spc="-110" dirty="0">
                <a:solidFill>
                  <a:srgbClr val="F7921D"/>
                </a:solidFill>
                <a:latin typeface="Tahoma"/>
                <a:cs typeface="Tahoma"/>
              </a:rPr>
              <a:t>obra  </a:t>
            </a:r>
            <a:r>
              <a:rPr b="1" spc="-145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b="1" spc="-13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b="1" spc="-120" dirty="0">
                <a:solidFill>
                  <a:srgbClr val="F7921D"/>
                </a:solidFill>
                <a:latin typeface="Tahoma"/>
                <a:cs typeface="Tahoma"/>
              </a:rPr>
              <a:t>pecial</a:t>
            </a:r>
            <a:r>
              <a:rPr b="1" spc="-12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130" dirty="0">
                <a:solidFill>
                  <a:srgbClr val="F7921D"/>
                </a:solidFill>
                <a:latin typeface="Tahoma"/>
                <a:cs typeface="Tahoma"/>
              </a:rPr>
              <a:t>relevancia</a:t>
            </a:r>
            <a:r>
              <a:rPr b="1" spc="-12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pc="-5" dirty="0"/>
              <a:t>en  </a:t>
            </a:r>
            <a:r>
              <a:rPr dirty="0"/>
              <a:t>s</a:t>
            </a:r>
            <a:r>
              <a:rPr spc="-10" dirty="0"/>
              <a:t>i</a:t>
            </a:r>
            <a:r>
              <a:rPr spc="15" dirty="0"/>
              <a:t>tuacion</a:t>
            </a:r>
            <a:r>
              <a:rPr spc="-10" dirty="0"/>
              <a:t>es</a:t>
            </a:r>
            <a:r>
              <a:rPr spc="-170" dirty="0"/>
              <a:t> </a:t>
            </a:r>
            <a:r>
              <a:rPr spc="10" dirty="0"/>
              <a:t>de</a:t>
            </a:r>
            <a:r>
              <a:rPr spc="-120" dirty="0"/>
              <a:t> </a:t>
            </a:r>
            <a:r>
              <a:rPr spc="5" dirty="0"/>
              <a:t>crisi</a:t>
            </a:r>
            <a:r>
              <a:rPr spc="-5" dirty="0"/>
              <a:t>s</a:t>
            </a:r>
            <a:r>
              <a:rPr spc="-150" dirty="0"/>
              <a:t>,</a:t>
            </a:r>
            <a:r>
              <a:rPr spc="-145" dirty="0"/>
              <a:t> </a:t>
            </a:r>
            <a:r>
              <a:rPr spc="5" dirty="0"/>
              <a:t>en</a:t>
            </a:r>
            <a:r>
              <a:rPr spc="-130" dirty="0"/>
              <a:t> </a:t>
            </a:r>
            <a:r>
              <a:rPr spc="-15" dirty="0"/>
              <a:t>l</a:t>
            </a:r>
            <a:r>
              <a:rPr spc="-40" dirty="0"/>
              <a:t>a</a:t>
            </a:r>
            <a:r>
              <a:rPr spc="-25" dirty="0"/>
              <a:t>s</a:t>
            </a:r>
            <a:r>
              <a:rPr spc="-114" dirty="0"/>
              <a:t> </a:t>
            </a:r>
            <a:r>
              <a:rPr spc="5" dirty="0"/>
              <a:t>que  </a:t>
            </a:r>
            <a:r>
              <a:rPr spc="10" dirty="0"/>
              <a:t>el </a:t>
            </a:r>
            <a:r>
              <a:rPr spc="35" dirty="0"/>
              <a:t>Gobierno </a:t>
            </a:r>
            <a:r>
              <a:rPr spc="-10" dirty="0"/>
              <a:t>se </a:t>
            </a:r>
            <a:r>
              <a:rPr spc="-30" dirty="0"/>
              <a:t>ha </a:t>
            </a:r>
            <a:r>
              <a:rPr spc="5" dirty="0"/>
              <a:t>erigido </a:t>
            </a:r>
            <a:r>
              <a:rPr dirty="0"/>
              <a:t>en </a:t>
            </a:r>
            <a:r>
              <a:rPr spc="10" dirty="0"/>
              <a:t>el </a:t>
            </a:r>
            <a:r>
              <a:rPr spc="-610" dirty="0"/>
              <a:t> </a:t>
            </a:r>
            <a:r>
              <a:rPr spc="10" dirty="0"/>
              <a:t>principal </a:t>
            </a:r>
            <a:r>
              <a:rPr spc="15" dirty="0"/>
              <a:t>actor </a:t>
            </a:r>
            <a:r>
              <a:rPr spc="20" dirty="0"/>
              <a:t>económico </a:t>
            </a:r>
            <a:r>
              <a:rPr spc="10" dirty="0"/>
              <a:t>del </a:t>
            </a:r>
            <a:r>
              <a:rPr spc="15" dirty="0"/>
              <a:t> </a:t>
            </a:r>
            <a:r>
              <a:rPr dirty="0"/>
              <a:t>Archipiélago,</a:t>
            </a:r>
            <a:r>
              <a:rPr spc="-150" dirty="0"/>
              <a:t> </a:t>
            </a:r>
            <a:r>
              <a:rPr spc="25" dirty="0"/>
              <a:t>con</a:t>
            </a:r>
            <a:r>
              <a:rPr spc="-140" dirty="0"/>
              <a:t> </a:t>
            </a:r>
            <a:r>
              <a:rPr dirty="0"/>
              <a:t>un</a:t>
            </a:r>
            <a:r>
              <a:rPr spc="-130" dirty="0"/>
              <a:t> </a:t>
            </a:r>
            <a:r>
              <a:rPr dirty="0"/>
              <a:t>despliegue </a:t>
            </a:r>
            <a:r>
              <a:rPr spc="-610" dirty="0"/>
              <a:t> </a:t>
            </a:r>
            <a:r>
              <a:rPr spc="10" dirty="0"/>
              <a:t>de</a:t>
            </a:r>
            <a:r>
              <a:rPr spc="-120" dirty="0"/>
              <a:t> </a:t>
            </a:r>
            <a:r>
              <a:rPr spc="5" dirty="0"/>
              <a:t>recur</a:t>
            </a:r>
            <a:r>
              <a:rPr spc="-5" dirty="0"/>
              <a:t>s</a:t>
            </a:r>
            <a:r>
              <a:rPr spc="10" dirty="0"/>
              <a:t>os</a:t>
            </a:r>
            <a:r>
              <a:rPr spc="-160" dirty="0"/>
              <a:t> </a:t>
            </a:r>
            <a:r>
              <a:rPr spc="5" dirty="0"/>
              <a:t>que</a:t>
            </a:r>
            <a:r>
              <a:rPr spc="-125" dirty="0"/>
              <a:t> </a:t>
            </a:r>
            <a:r>
              <a:rPr spc="-25" dirty="0"/>
              <a:t>ha</a:t>
            </a:r>
            <a:r>
              <a:rPr spc="-114" dirty="0"/>
              <a:t> </a:t>
            </a:r>
            <a:r>
              <a:rPr spc="5" dirty="0"/>
              <a:t>lle</a:t>
            </a:r>
            <a:r>
              <a:rPr spc="-15" dirty="0"/>
              <a:t>gado</a:t>
            </a:r>
            <a:r>
              <a:rPr spc="-110" dirty="0"/>
              <a:t> </a:t>
            </a:r>
            <a:r>
              <a:rPr spc="-40" dirty="0"/>
              <a:t>a  </a:t>
            </a:r>
            <a:r>
              <a:rPr spc="-10" dirty="0"/>
              <a:t>alcan</a:t>
            </a:r>
            <a:r>
              <a:rPr spc="-20" dirty="0"/>
              <a:t>z</a:t>
            </a:r>
            <a:r>
              <a:rPr spc="-25" dirty="0"/>
              <a:t>ar</a:t>
            </a:r>
            <a:r>
              <a:rPr spc="-114" dirty="0"/>
              <a:t> </a:t>
            </a:r>
            <a:r>
              <a:rPr spc="10" dirty="0"/>
              <a:t>el</a:t>
            </a:r>
            <a:r>
              <a:rPr spc="-125" dirty="0"/>
              <a:t> </a:t>
            </a:r>
            <a:r>
              <a:rPr b="1" spc="-140" dirty="0">
                <a:solidFill>
                  <a:srgbClr val="F7921D"/>
                </a:solidFill>
                <a:latin typeface="Tahoma"/>
                <a:cs typeface="Tahoma"/>
              </a:rPr>
              <a:t>equ</a:t>
            </a:r>
            <a:r>
              <a:rPr b="1" spc="-80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b="1" spc="-125" dirty="0">
                <a:solidFill>
                  <a:srgbClr val="F7921D"/>
                </a:solidFill>
                <a:latin typeface="Tahoma"/>
                <a:cs typeface="Tahoma"/>
              </a:rPr>
              <a:t>valente </a:t>
            </a:r>
            <a:r>
              <a:rPr b="1" spc="-185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b="1" spc="-10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b="1" spc="-160" dirty="0">
                <a:solidFill>
                  <a:srgbClr val="F7921D"/>
                </a:solidFill>
                <a:latin typeface="Tahoma"/>
                <a:cs typeface="Tahoma"/>
              </a:rPr>
              <a:t>u</a:t>
            </a:r>
            <a:r>
              <a:rPr b="1" spc="-100" dirty="0">
                <a:solidFill>
                  <a:srgbClr val="F7921D"/>
                </a:solidFill>
                <a:latin typeface="Tahoma"/>
                <a:cs typeface="Tahoma"/>
              </a:rPr>
              <a:t>n  </a:t>
            </a:r>
            <a:r>
              <a:rPr b="1" spc="-9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b="1" spc="-125" dirty="0">
                <a:solidFill>
                  <a:srgbClr val="F7921D"/>
                </a:solidFill>
                <a:latin typeface="Tahoma"/>
                <a:cs typeface="Tahoma"/>
              </a:rPr>
              <a:t>uarto</a:t>
            </a:r>
            <a:r>
              <a:rPr b="1" spc="-114" dirty="0">
                <a:solidFill>
                  <a:srgbClr val="F7921D"/>
                </a:solidFill>
                <a:latin typeface="Tahoma"/>
                <a:cs typeface="Tahoma"/>
              </a:rPr>
              <a:t> del </a:t>
            </a:r>
            <a:r>
              <a:rPr b="1" spc="-170" dirty="0">
                <a:solidFill>
                  <a:srgbClr val="F7921D"/>
                </a:solidFill>
                <a:latin typeface="Tahoma"/>
                <a:cs typeface="Tahoma"/>
              </a:rPr>
              <a:t>PIB</a:t>
            </a:r>
            <a:r>
              <a:rPr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pc="10" dirty="0"/>
              <a:t>de</a:t>
            </a:r>
            <a:r>
              <a:rPr spc="-114" dirty="0"/>
              <a:t> </a:t>
            </a:r>
            <a:r>
              <a:rPr spc="-20" dirty="0"/>
              <a:t>Canarias.</a:t>
            </a:r>
            <a:r>
              <a:rPr spc="-135" dirty="0"/>
              <a:t> </a:t>
            </a:r>
            <a:r>
              <a:rPr spc="-10" dirty="0"/>
              <a:t>Tal  </a:t>
            </a:r>
            <a:r>
              <a:rPr spc="25" dirty="0"/>
              <a:t>con</a:t>
            </a:r>
            <a:r>
              <a:rPr spc="30" dirty="0"/>
              <a:t>d</a:t>
            </a:r>
            <a:r>
              <a:rPr spc="25" dirty="0"/>
              <a:t>ición</a:t>
            </a:r>
            <a:r>
              <a:rPr spc="-155" dirty="0"/>
              <a:t> </a:t>
            </a:r>
            <a:r>
              <a:rPr spc="-10" dirty="0"/>
              <a:t>se</a:t>
            </a:r>
            <a:r>
              <a:rPr spc="-130" dirty="0"/>
              <a:t> </a:t>
            </a:r>
            <a:r>
              <a:rPr spc="-15" dirty="0"/>
              <a:t>asi</a:t>
            </a:r>
            <a:r>
              <a:rPr spc="-30" dirty="0"/>
              <a:t>e</a:t>
            </a:r>
            <a:r>
              <a:rPr spc="-5" dirty="0"/>
              <a:t>nta</a:t>
            </a:r>
            <a:r>
              <a:rPr spc="-135" dirty="0"/>
              <a:t> </a:t>
            </a:r>
            <a:r>
              <a:rPr dirty="0"/>
              <a:t>en</a:t>
            </a:r>
            <a:r>
              <a:rPr spc="-130" dirty="0"/>
              <a:t> </a:t>
            </a:r>
            <a:r>
              <a:rPr dirty="0"/>
              <a:t>un</a:t>
            </a:r>
            <a:r>
              <a:rPr spc="-110" dirty="0"/>
              <a:t> </a:t>
            </a:r>
            <a:r>
              <a:rPr spc="-30" dirty="0"/>
              <a:t>a</a:t>
            </a:r>
            <a:r>
              <a:rPr spc="-25" dirty="0"/>
              <a:t>l</a:t>
            </a:r>
            <a:r>
              <a:rPr spc="40" dirty="0"/>
              <a:t>to  </a:t>
            </a:r>
            <a:r>
              <a:rPr spc="15" dirty="0"/>
              <a:t>nivel </a:t>
            </a:r>
            <a:r>
              <a:rPr spc="10" dirty="0"/>
              <a:t>de </a:t>
            </a:r>
            <a:r>
              <a:rPr spc="5" dirty="0"/>
              <a:t>ejecución </a:t>
            </a:r>
            <a:r>
              <a:rPr spc="10" dirty="0"/>
              <a:t> </a:t>
            </a:r>
            <a:r>
              <a:rPr spc="15" dirty="0"/>
              <a:t>pr</a:t>
            </a:r>
            <a:r>
              <a:rPr spc="-10" dirty="0"/>
              <a:t>es</a:t>
            </a:r>
            <a:r>
              <a:rPr spc="-20" dirty="0"/>
              <a:t>u</a:t>
            </a:r>
            <a:r>
              <a:rPr spc="10" dirty="0"/>
              <a:t>pues</a:t>
            </a:r>
            <a:r>
              <a:rPr spc="-10" dirty="0"/>
              <a:t>t</a:t>
            </a:r>
            <a:r>
              <a:rPr spc="-50" dirty="0"/>
              <a:t>aria,</a:t>
            </a:r>
            <a:r>
              <a:rPr spc="-155" dirty="0"/>
              <a:t> </a:t>
            </a:r>
            <a:r>
              <a:rPr spc="5" dirty="0"/>
              <a:t>que</a:t>
            </a:r>
            <a:r>
              <a:rPr spc="-120" dirty="0"/>
              <a:t> </a:t>
            </a:r>
            <a:r>
              <a:rPr spc="5" dirty="0"/>
              <a:t>dur</a:t>
            </a:r>
            <a:r>
              <a:rPr dirty="0"/>
              <a:t>ante</a:t>
            </a:r>
            <a:r>
              <a:rPr spc="-140" dirty="0"/>
              <a:t> </a:t>
            </a:r>
            <a:r>
              <a:rPr spc="5" dirty="0"/>
              <a:t>el  </a:t>
            </a:r>
            <a:r>
              <a:rPr spc="-5" dirty="0"/>
              <a:t>año </a:t>
            </a:r>
            <a:r>
              <a:rPr spc="70" dirty="0"/>
              <a:t>2021 </a:t>
            </a:r>
            <a:r>
              <a:rPr spc="-20" dirty="0"/>
              <a:t>(últimos </a:t>
            </a:r>
            <a:r>
              <a:rPr spc="5" dirty="0"/>
              <a:t>datos </a:t>
            </a:r>
            <a:r>
              <a:rPr spc="10" dirty="0"/>
              <a:t> </a:t>
            </a:r>
            <a:r>
              <a:rPr spc="15" dirty="0"/>
              <a:t>disp</a:t>
            </a:r>
            <a:r>
              <a:rPr spc="20" dirty="0"/>
              <a:t>o</a:t>
            </a:r>
            <a:r>
              <a:rPr spc="5" dirty="0"/>
              <a:t>nible</a:t>
            </a:r>
            <a:r>
              <a:rPr spc="-5" dirty="0"/>
              <a:t>s</a:t>
            </a:r>
            <a:r>
              <a:rPr spc="-235" dirty="0"/>
              <a:t>)</a:t>
            </a:r>
            <a:r>
              <a:rPr spc="-140" dirty="0"/>
              <a:t> </a:t>
            </a:r>
            <a:r>
              <a:rPr spc="-10" dirty="0"/>
              <a:t>ad</a:t>
            </a:r>
            <a:r>
              <a:rPr dirty="0"/>
              <a:t>q</a:t>
            </a:r>
            <a:r>
              <a:rPr spc="20" dirty="0"/>
              <a:t>uirió</a:t>
            </a:r>
            <a:r>
              <a:rPr spc="-130" dirty="0"/>
              <a:t> </a:t>
            </a:r>
            <a:r>
              <a:rPr dirty="0"/>
              <a:t>categ</a:t>
            </a:r>
            <a:r>
              <a:rPr spc="5" dirty="0"/>
              <a:t>o</a:t>
            </a:r>
            <a:r>
              <a:rPr spc="-10" dirty="0"/>
              <a:t>ría  </a:t>
            </a:r>
            <a:r>
              <a:rPr spc="10" dirty="0"/>
              <a:t>de</a:t>
            </a:r>
            <a:r>
              <a:rPr spc="-125" dirty="0"/>
              <a:t> </a:t>
            </a:r>
            <a:r>
              <a:rPr dirty="0"/>
              <a:t>inédito.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348603" y="1674876"/>
            <a:ext cx="3340735" cy="317500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310"/>
              </a:spcBef>
            </a:pP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PRE</a:t>
            </a:r>
            <a:r>
              <a:rPr sz="1800" spc="1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800" spc="13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800" spc="10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800" spc="114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800" spc="45" dirty="0">
                <a:solidFill>
                  <a:srgbClr val="FFFFFF"/>
                </a:solidFill>
                <a:latin typeface="Tahoma"/>
                <a:cs typeface="Tahoma"/>
              </a:rPr>
              <a:t>ESTO</a:t>
            </a:r>
            <a:r>
              <a:rPr sz="1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ahoma"/>
                <a:cs typeface="Tahoma"/>
              </a:rPr>
              <a:t>INICIAL</a:t>
            </a:r>
            <a:r>
              <a:rPr sz="1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ahoma"/>
                <a:cs typeface="Tahoma"/>
              </a:rPr>
              <a:t>202</a:t>
            </a:r>
            <a:r>
              <a:rPr sz="1800" spc="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1800" spc="-19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48603" y="2148839"/>
            <a:ext cx="1582420" cy="448309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0" rIns="0" bIns="0" rtlCol="0">
            <a:spAutoFit/>
          </a:bodyPr>
          <a:lstStyle/>
          <a:p>
            <a:pPr marL="408305">
              <a:lnSpc>
                <a:spcPts val="3060"/>
              </a:lnSpc>
            </a:pPr>
            <a:r>
              <a:rPr sz="3600" b="1" spc="-220" dirty="0">
                <a:solidFill>
                  <a:srgbClr val="FFFFFF"/>
                </a:solidFill>
                <a:latin typeface="Tahoma"/>
                <a:cs typeface="Tahoma"/>
              </a:rPr>
              <a:t>8.474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4621" y="2178812"/>
            <a:ext cx="2622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31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57616" y="1991867"/>
            <a:ext cx="1331595" cy="605155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2000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75"/>
              </a:spcBef>
            </a:pPr>
            <a:r>
              <a:rPr sz="2000" spc="40" dirty="0">
                <a:solidFill>
                  <a:srgbClr val="FFFFFF"/>
                </a:solidFill>
                <a:latin typeface="Tahoma"/>
                <a:cs typeface="Tahoma"/>
              </a:rPr>
              <a:t>ILLONES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347459" y="2726435"/>
            <a:ext cx="3340735" cy="923925"/>
          </a:xfrm>
          <a:custGeom>
            <a:avLst/>
            <a:gdLst/>
            <a:ahLst/>
            <a:cxnLst/>
            <a:rect l="l" t="t" r="r" b="b"/>
            <a:pathLst>
              <a:path w="3340734" h="923925">
                <a:moveTo>
                  <a:pt x="3340608" y="0"/>
                </a:moveTo>
                <a:lnTo>
                  <a:pt x="0" y="0"/>
                </a:lnTo>
                <a:lnTo>
                  <a:pt x="0" y="923544"/>
                </a:lnTo>
                <a:lnTo>
                  <a:pt x="3340608" y="923544"/>
                </a:lnTo>
                <a:lnTo>
                  <a:pt x="3340608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543547" y="2757678"/>
            <a:ext cx="2949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solidFill>
                  <a:srgbClr val="FFFFFF"/>
                </a:solidFill>
                <a:latin typeface="Tahoma"/>
                <a:cs typeface="Tahoma"/>
              </a:rPr>
              <a:t>PRES</a:t>
            </a:r>
            <a:r>
              <a:rPr sz="1800" spc="4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800" spc="10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800" spc="114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800" spc="50" dirty="0">
                <a:solidFill>
                  <a:srgbClr val="FFFFFF"/>
                </a:solidFill>
                <a:latin typeface="Tahoma"/>
                <a:cs typeface="Tahoma"/>
              </a:rPr>
              <a:t>STO</a:t>
            </a:r>
            <a:r>
              <a:rPr sz="1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1800" spc="-1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17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800" spc="13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800" spc="2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ahoma"/>
                <a:cs typeface="Tahoma"/>
              </a:rPr>
              <a:t>2021: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564" y="3028950"/>
            <a:ext cx="2696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25" dirty="0">
                <a:solidFill>
                  <a:srgbClr val="FFFFFF"/>
                </a:solidFill>
                <a:latin typeface="Tahoma"/>
                <a:cs typeface="Tahoma"/>
              </a:rPr>
              <a:t>10.9</a:t>
            </a:r>
            <a:r>
              <a:rPr sz="3600" b="1" spc="-204" dirty="0">
                <a:solidFill>
                  <a:srgbClr val="FFFFFF"/>
                </a:solidFill>
                <a:latin typeface="Tahoma"/>
                <a:cs typeface="Tahoma"/>
              </a:rPr>
              <a:t>41</a:t>
            </a:r>
            <a:r>
              <a:rPr sz="3600" b="1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28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800" spc="-1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2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800" spc="70" dirty="0">
                <a:solidFill>
                  <a:srgbClr val="FFFFFF"/>
                </a:solidFill>
                <a:latin typeface="Tahoma"/>
                <a:cs typeface="Tahoma"/>
              </a:rPr>
              <a:t>LONES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47459" y="3764279"/>
            <a:ext cx="3340735" cy="1169035"/>
          </a:xfrm>
          <a:custGeom>
            <a:avLst/>
            <a:gdLst/>
            <a:ahLst/>
            <a:cxnLst/>
            <a:rect l="l" t="t" r="r" b="b"/>
            <a:pathLst>
              <a:path w="3340734" h="1169035">
                <a:moveTo>
                  <a:pt x="3340608" y="0"/>
                </a:moveTo>
                <a:lnTo>
                  <a:pt x="0" y="0"/>
                </a:lnTo>
                <a:lnTo>
                  <a:pt x="0" y="1168908"/>
                </a:lnTo>
                <a:lnTo>
                  <a:pt x="3340608" y="1168908"/>
                </a:lnTo>
                <a:lnTo>
                  <a:pt x="3340608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511543" y="3796410"/>
            <a:ext cx="3013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5" dirty="0">
                <a:solidFill>
                  <a:srgbClr val="FFFFFF"/>
                </a:solidFill>
                <a:latin typeface="Tahoma"/>
                <a:cs typeface="Tahoma"/>
              </a:rPr>
              <a:t>EEJECUCION</a:t>
            </a:r>
            <a:r>
              <a:rPr sz="16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5" dirty="0">
                <a:solidFill>
                  <a:srgbClr val="FFFFFF"/>
                </a:solidFill>
                <a:latin typeface="Tahoma"/>
                <a:cs typeface="Tahoma"/>
              </a:rPr>
              <a:t>PRESUPUESTARIA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56423" y="4064330"/>
            <a:ext cx="11264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2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00" spc="3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1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1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12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600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00" spc="-25" dirty="0">
                <a:solidFill>
                  <a:srgbClr val="FFFFFF"/>
                </a:solidFill>
                <a:latin typeface="Tahoma"/>
                <a:cs typeface="Tahoma"/>
              </a:rPr>
              <a:t>A: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71564" y="4310253"/>
            <a:ext cx="2696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25" dirty="0">
                <a:solidFill>
                  <a:srgbClr val="FFFFFF"/>
                </a:solidFill>
                <a:latin typeface="Tahoma"/>
                <a:cs typeface="Tahoma"/>
              </a:rPr>
              <a:t>10.4</a:t>
            </a:r>
            <a:r>
              <a:rPr sz="3600" b="1" spc="-204" dirty="0">
                <a:solidFill>
                  <a:srgbClr val="FFFFFF"/>
                </a:solidFill>
                <a:latin typeface="Tahoma"/>
                <a:cs typeface="Tahoma"/>
              </a:rPr>
              <a:t>46</a:t>
            </a:r>
            <a:r>
              <a:rPr sz="3600" b="1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28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800" spc="-17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800" spc="85" dirty="0">
                <a:solidFill>
                  <a:srgbClr val="FFFFFF"/>
                </a:solidFill>
                <a:latin typeface="Tahoma"/>
                <a:cs typeface="Tahoma"/>
              </a:rPr>
              <a:t>LLONE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347459" y="5047488"/>
            <a:ext cx="3340735" cy="1170940"/>
          </a:xfrm>
          <a:custGeom>
            <a:avLst/>
            <a:gdLst/>
            <a:ahLst/>
            <a:cxnLst/>
            <a:rect l="l" t="t" r="r" b="b"/>
            <a:pathLst>
              <a:path w="3340734" h="1170939">
                <a:moveTo>
                  <a:pt x="3340608" y="0"/>
                </a:moveTo>
                <a:lnTo>
                  <a:pt x="0" y="0"/>
                </a:lnTo>
                <a:lnTo>
                  <a:pt x="0" y="1170432"/>
                </a:lnTo>
                <a:lnTo>
                  <a:pt x="3340608" y="1170432"/>
                </a:lnTo>
                <a:lnTo>
                  <a:pt x="3340608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570980" y="5080508"/>
            <a:ext cx="2896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5" dirty="0">
                <a:solidFill>
                  <a:srgbClr val="FFFFFF"/>
                </a:solidFill>
                <a:latin typeface="Tahoma"/>
                <a:cs typeface="Tahoma"/>
              </a:rPr>
              <a:t>EJECUCIÓN</a:t>
            </a:r>
            <a:r>
              <a:rPr sz="16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35" dirty="0">
                <a:solidFill>
                  <a:srgbClr val="FFFFFF"/>
                </a:solidFill>
                <a:latin typeface="Tahoma"/>
                <a:cs typeface="Tahoma"/>
              </a:rPr>
              <a:t>PRESUPUESTARIA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16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7281164" y="5348732"/>
            <a:ext cx="14763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00" spc="5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00" spc="85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160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00" spc="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spc="-50" dirty="0">
                <a:solidFill>
                  <a:srgbClr val="FFFFFF"/>
                </a:solidFill>
                <a:latin typeface="Tahoma"/>
                <a:cs typeface="Tahoma"/>
              </a:rPr>
              <a:t>INI</a:t>
            </a:r>
            <a:r>
              <a:rPr sz="1600" spc="10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spc="-5" dirty="0">
                <a:solidFill>
                  <a:srgbClr val="FFFFFF"/>
                </a:solidFill>
                <a:latin typeface="Tahoma"/>
                <a:cs typeface="Tahoma"/>
              </a:rPr>
              <a:t>IA</a:t>
            </a:r>
            <a:r>
              <a:rPr sz="1600" spc="-1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00" spc="-17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35443" y="5589828"/>
            <a:ext cx="1567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4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3600" b="1" spc="-235" dirty="0">
                <a:solidFill>
                  <a:srgbClr val="FFFFFF"/>
                </a:solidFill>
                <a:latin typeface="Tahoma"/>
                <a:cs typeface="Tahoma"/>
              </a:rPr>
              <a:t>23,</a:t>
            </a:r>
            <a:r>
              <a:rPr sz="3600" b="1" spc="-204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3600" b="1" spc="-1370" dirty="0">
                <a:solidFill>
                  <a:srgbClr val="FFFFFF"/>
                </a:solidFill>
                <a:latin typeface="Tahoma"/>
                <a:cs typeface="Tahoma"/>
              </a:rPr>
              <a:t>%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327403" y="5192267"/>
            <a:ext cx="9156700" cy="1045844"/>
            <a:chOff x="1327403" y="5192267"/>
            <a:chExt cx="9156700" cy="1045844"/>
          </a:xfrm>
        </p:grpSpPr>
        <p:sp>
          <p:nvSpPr>
            <p:cNvPr id="9" name="object 9"/>
            <p:cNvSpPr/>
            <p:nvPr/>
          </p:nvSpPr>
          <p:spPr>
            <a:xfrm>
              <a:off x="1621535" y="5192267"/>
              <a:ext cx="8862060" cy="1045844"/>
            </a:xfrm>
            <a:custGeom>
              <a:avLst/>
              <a:gdLst/>
              <a:ahLst/>
              <a:cxnLst/>
              <a:rect l="l" t="t" r="r" b="b"/>
              <a:pathLst>
                <a:path w="8862060" h="1045845">
                  <a:moveTo>
                    <a:pt x="8862060" y="0"/>
                  </a:moveTo>
                  <a:lnTo>
                    <a:pt x="0" y="0"/>
                  </a:lnTo>
                  <a:lnTo>
                    <a:pt x="0" y="1045463"/>
                  </a:lnTo>
                  <a:lnTo>
                    <a:pt x="8862060" y="1045463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7403" y="5192267"/>
              <a:ext cx="588645" cy="1045844"/>
            </a:xfrm>
            <a:custGeom>
              <a:avLst/>
              <a:gdLst/>
              <a:ahLst/>
              <a:cxnLst/>
              <a:rect l="l" t="t" r="r" b="b"/>
              <a:pathLst>
                <a:path w="588644" h="1045845">
                  <a:moveTo>
                    <a:pt x="0" y="0"/>
                  </a:moveTo>
                  <a:lnTo>
                    <a:pt x="0" y="1045463"/>
                  </a:lnTo>
                  <a:lnTo>
                    <a:pt x="588264" y="5227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85848" y="427990"/>
            <a:ext cx="7051675" cy="12700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ts val="4640"/>
              </a:lnSpc>
              <a:spcBef>
                <a:spcPts val="680"/>
              </a:spcBef>
            </a:pPr>
            <a:r>
              <a:rPr sz="4300" spc="-315" dirty="0"/>
              <a:t>La</a:t>
            </a:r>
            <a:r>
              <a:rPr sz="4300" spc="-215" dirty="0"/>
              <a:t> </a:t>
            </a:r>
            <a:r>
              <a:rPr sz="4300" spc="-305" dirty="0"/>
              <a:t>subida</a:t>
            </a:r>
            <a:r>
              <a:rPr sz="4300" spc="-215" dirty="0"/>
              <a:t> </a:t>
            </a:r>
            <a:r>
              <a:rPr sz="4300" spc="-265" dirty="0"/>
              <a:t>de</a:t>
            </a:r>
            <a:r>
              <a:rPr sz="4300" spc="-190" dirty="0"/>
              <a:t> </a:t>
            </a:r>
            <a:r>
              <a:rPr sz="4300" spc="-245" dirty="0"/>
              <a:t>precios</a:t>
            </a:r>
            <a:r>
              <a:rPr sz="4300" spc="-220" dirty="0"/>
              <a:t> </a:t>
            </a:r>
            <a:r>
              <a:rPr sz="4300" spc="-275" dirty="0"/>
              <a:t>también  </a:t>
            </a:r>
            <a:r>
              <a:rPr sz="4300" spc="-310" dirty="0"/>
              <a:t>impacta</a:t>
            </a:r>
            <a:r>
              <a:rPr sz="4300" spc="-220" dirty="0"/>
              <a:t> </a:t>
            </a:r>
            <a:r>
              <a:rPr sz="4300" spc="-295" dirty="0"/>
              <a:t>en</a:t>
            </a:r>
            <a:r>
              <a:rPr sz="4300" spc="-204" dirty="0"/>
              <a:t> </a:t>
            </a:r>
            <a:r>
              <a:rPr sz="4300" spc="-245" dirty="0"/>
              <a:t>el</a:t>
            </a:r>
            <a:r>
              <a:rPr sz="4300" spc="-220" dirty="0"/>
              <a:t> </a:t>
            </a:r>
            <a:r>
              <a:rPr sz="4300" spc="-310" dirty="0"/>
              <a:t>gasto</a:t>
            </a:r>
            <a:r>
              <a:rPr sz="4300" spc="-204" dirty="0"/>
              <a:t> </a:t>
            </a:r>
            <a:r>
              <a:rPr sz="4300" spc="-320" dirty="0"/>
              <a:t>púb</a:t>
            </a:r>
            <a:r>
              <a:rPr sz="4300" spc="-170" dirty="0"/>
              <a:t>l</a:t>
            </a:r>
            <a:r>
              <a:rPr sz="4300" spc="-200" dirty="0"/>
              <a:t>ico</a:t>
            </a:r>
            <a:endParaRPr sz="4300"/>
          </a:p>
        </p:txBody>
      </p:sp>
      <p:sp>
        <p:nvSpPr>
          <p:cNvPr id="12" name="object 12"/>
          <p:cNvSpPr txBox="1"/>
          <p:nvPr/>
        </p:nvSpPr>
        <p:spPr>
          <a:xfrm>
            <a:off x="2189479" y="5356047"/>
            <a:ext cx="70256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30" dirty="0">
                <a:solidFill>
                  <a:srgbClr val="FFFFFF"/>
                </a:solidFill>
                <a:latin typeface="Tahoma"/>
                <a:cs typeface="Tahoma"/>
              </a:rPr>
              <a:t>Desviación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gasto:</a:t>
            </a:r>
            <a:r>
              <a:rPr sz="28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-210" dirty="0">
                <a:solidFill>
                  <a:srgbClr val="FFFFFF"/>
                </a:solidFill>
                <a:latin typeface="Tahoma"/>
                <a:cs typeface="Tahoma"/>
              </a:rPr>
              <a:t>500</a:t>
            </a:r>
            <a:r>
              <a:rPr sz="3600" b="1" spc="-3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28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euros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5848" y="2031872"/>
            <a:ext cx="7897495" cy="2583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0"/>
              </a:spcBef>
            </a:pPr>
            <a:r>
              <a:rPr sz="2400" spc="-15" dirty="0">
                <a:latin typeface="Tahoma"/>
                <a:cs typeface="Tahoma"/>
              </a:rPr>
              <a:t>La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es</a:t>
            </a:r>
            <a:r>
              <a:rPr sz="2400" spc="5" dirty="0">
                <a:latin typeface="Tahoma"/>
                <a:cs typeface="Tahoma"/>
              </a:rPr>
              <a:t>c</a:t>
            </a:r>
            <a:r>
              <a:rPr sz="2400" spc="-35" dirty="0">
                <a:latin typeface="Tahoma"/>
                <a:cs typeface="Tahoma"/>
              </a:rPr>
              <a:t>a</a:t>
            </a:r>
            <a:r>
              <a:rPr sz="2400" spc="-25" dirty="0">
                <a:latin typeface="Tahoma"/>
                <a:cs typeface="Tahoma"/>
              </a:rPr>
              <a:t>l</a:t>
            </a:r>
            <a:r>
              <a:rPr sz="2400" spc="-40" dirty="0">
                <a:latin typeface="Tahoma"/>
                <a:cs typeface="Tahoma"/>
              </a:rPr>
              <a:t>ada</a:t>
            </a:r>
            <a:r>
              <a:rPr sz="2400" spc="-16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pr</a:t>
            </a:r>
            <a:r>
              <a:rPr sz="2400" spc="15" dirty="0">
                <a:latin typeface="Tahoma"/>
                <a:cs typeface="Tahoma"/>
              </a:rPr>
              <a:t>e</a:t>
            </a:r>
            <a:r>
              <a:rPr sz="2400" spc="20" dirty="0">
                <a:latin typeface="Tahoma"/>
                <a:cs typeface="Tahoma"/>
              </a:rPr>
              <a:t>cios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tambi</a:t>
            </a:r>
            <a:r>
              <a:rPr sz="2400" dirty="0">
                <a:latin typeface="Tahoma"/>
                <a:cs typeface="Tahoma"/>
              </a:rPr>
              <a:t>én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b="1" spc="-200" dirty="0">
                <a:solidFill>
                  <a:srgbClr val="F7921D"/>
                </a:solidFill>
                <a:latin typeface="Tahoma"/>
                <a:cs typeface="Tahoma"/>
              </a:rPr>
              <a:t>im</a:t>
            </a:r>
            <a:r>
              <a:rPr sz="2400" b="1" spc="-190" dirty="0">
                <a:solidFill>
                  <a:srgbClr val="F7921D"/>
                </a:solidFill>
                <a:latin typeface="Tahoma"/>
                <a:cs typeface="Tahoma"/>
              </a:rPr>
              <a:t>p</a:t>
            </a:r>
            <a:r>
              <a:rPr sz="2400" b="1" spc="-175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400" b="1" spc="-12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2400" b="1" spc="-105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2400" b="1" spc="-22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400" b="1" spc="-13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F7921D"/>
                </a:solidFill>
                <a:latin typeface="Tahoma"/>
                <a:cs typeface="Tahoma"/>
              </a:rPr>
              <a:t>en</a:t>
            </a:r>
            <a:r>
              <a:rPr sz="2400"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F7921D"/>
                </a:solidFill>
                <a:latin typeface="Tahoma"/>
                <a:cs typeface="Tahoma"/>
              </a:rPr>
              <a:t>la  Administración </a:t>
            </a:r>
            <a:r>
              <a:rPr sz="2400" b="1" spc="-165" dirty="0">
                <a:solidFill>
                  <a:srgbClr val="F7921D"/>
                </a:solidFill>
                <a:latin typeface="Tahoma"/>
                <a:cs typeface="Tahoma"/>
              </a:rPr>
              <a:t>autonómica, </a:t>
            </a:r>
            <a:r>
              <a:rPr sz="2400" spc="25" dirty="0">
                <a:latin typeface="Tahoma"/>
                <a:cs typeface="Tahoma"/>
              </a:rPr>
              <a:t>no </a:t>
            </a:r>
            <a:r>
              <a:rPr sz="2400" dirty="0">
                <a:latin typeface="Tahoma"/>
                <a:cs typeface="Tahoma"/>
              </a:rPr>
              <a:t>en </a:t>
            </a:r>
            <a:r>
              <a:rPr sz="2400" spc="5" dirty="0">
                <a:latin typeface="Tahoma"/>
                <a:cs typeface="Tahoma"/>
              </a:rPr>
              <a:t>vano </a:t>
            </a:r>
            <a:r>
              <a:rPr sz="2400" spc="-15" dirty="0">
                <a:latin typeface="Tahoma"/>
                <a:cs typeface="Tahoma"/>
              </a:rPr>
              <a:t>es </a:t>
            </a:r>
            <a:r>
              <a:rPr sz="2400" spc="-25" dirty="0">
                <a:latin typeface="Tahoma"/>
                <a:cs typeface="Tahoma"/>
              </a:rPr>
              <a:t>la </a:t>
            </a:r>
            <a:r>
              <a:rPr sz="2400" spc="-5" dirty="0">
                <a:latin typeface="Tahoma"/>
                <a:cs typeface="Tahoma"/>
              </a:rPr>
              <a:t>mayor 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consumidora </a:t>
            </a:r>
            <a:r>
              <a:rPr sz="2400" spc="10" dirty="0">
                <a:latin typeface="Tahoma"/>
                <a:cs typeface="Tahoma"/>
              </a:rPr>
              <a:t>de </a:t>
            </a:r>
            <a:r>
              <a:rPr sz="2400" spc="-15" dirty="0">
                <a:latin typeface="Tahoma"/>
                <a:cs typeface="Tahoma"/>
              </a:rPr>
              <a:t>energía </a:t>
            </a:r>
            <a:r>
              <a:rPr sz="2400" spc="15" dirty="0">
                <a:latin typeface="Tahoma"/>
                <a:cs typeface="Tahoma"/>
              </a:rPr>
              <a:t>eléctrica </a:t>
            </a:r>
            <a:r>
              <a:rPr sz="2400" spc="55" dirty="0">
                <a:latin typeface="Tahoma"/>
                <a:cs typeface="Tahoma"/>
              </a:rPr>
              <a:t>o </a:t>
            </a:r>
            <a:r>
              <a:rPr sz="2400" spc="10" dirty="0">
                <a:latin typeface="Tahoma"/>
                <a:cs typeface="Tahoma"/>
              </a:rPr>
              <a:t>de </a:t>
            </a:r>
            <a:r>
              <a:rPr sz="2400" spc="-10" dirty="0">
                <a:latin typeface="Tahoma"/>
                <a:cs typeface="Tahoma"/>
              </a:rPr>
              <a:t>cemento, </a:t>
            </a:r>
            <a:r>
              <a:rPr sz="2400" spc="25" dirty="0">
                <a:latin typeface="Tahoma"/>
                <a:cs typeface="Tahoma"/>
              </a:rPr>
              <a:t>por 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ejemplo.</a:t>
            </a:r>
            <a:r>
              <a:rPr sz="2400" spc="-16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La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desviación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del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gasto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en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las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cuentas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este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año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podrá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alcanzar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los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80" dirty="0">
                <a:latin typeface="Tahoma"/>
                <a:cs typeface="Tahoma"/>
              </a:rPr>
              <a:t>500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millones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euros,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cantidad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que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los 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Pres</a:t>
            </a:r>
            <a:r>
              <a:rPr sz="2400" spc="25" dirty="0">
                <a:latin typeface="Tahoma"/>
                <a:cs typeface="Tahoma"/>
              </a:rPr>
              <a:t>u</a:t>
            </a:r>
            <a:r>
              <a:rPr sz="2400" spc="15" dirty="0">
                <a:latin typeface="Tahoma"/>
                <a:cs typeface="Tahoma"/>
              </a:rPr>
              <a:t>puest</a:t>
            </a:r>
            <a:r>
              <a:rPr sz="2400" spc="10" dirty="0">
                <a:latin typeface="Tahoma"/>
                <a:cs typeface="Tahoma"/>
              </a:rPr>
              <a:t>o</a:t>
            </a:r>
            <a:r>
              <a:rPr sz="2400" spc="-35" dirty="0">
                <a:latin typeface="Tahoma"/>
                <a:cs typeface="Tahoma"/>
              </a:rPr>
              <a:t>s</a:t>
            </a:r>
            <a:r>
              <a:rPr sz="2400" spc="-17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80" dirty="0">
                <a:latin typeface="Tahoma"/>
                <a:cs typeface="Tahoma"/>
              </a:rPr>
              <a:t>2023</a:t>
            </a:r>
            <a:r>
              <a:rPr sz="2400" spc="-160" dirty="0">
                <a:latin typeface="Tahoma"/>
                <a:cs typeface="Tahoma"/>
              </a:rPr>
              <a:t> </a:t>
            </a:r>
            <a:r>
              <a:rPr sz="2400" spc="-30" dirty="0">
                <a:latin typeface="Tahoma"/>
                <a:cs typeface="Tahoma"/>
              </a:rPr>
              <a:t>asume</a:t>
            </a:r>
            <a:r>
              <a:rPr sz="2400" dirty="0">
                <a:latin typeface="Tahoma"/>
                <a:cs typeface="Tahoma"/>
              </a:rPr>
              <a:t>n</a:t>
            </a:r>
            <a:r>
              <a:rPr sz="2400" spc="-175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graci</a:t>
            </a:r>
            <a:r>
              <a:rPr sz="2400" spc="-40" dirty="0">
                <a:latin typeface="Tahoma"/>
                <a:cs typeface="Tahoma"/>
              </a:rPr>
              <a:t>a</a:t>
            </a:r>
            <a:r>
              <a:rPr sz="2400" spc="-35" dirty="0">
                <a:latin typeface="Tahoma"/>
                <a:cs typeface="Tahoma"/>
              </a:rPr>
              <a:t>s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al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incr</a:t>
            </a:r>
            <a:r>
              <a:rPr sz="2400" spc="25" dirty="0">
                <a:latin typeface="Tahoma"/>
                <a:cs typeface="Tahoma"/>
              </a:rPr>
              <a:t>e</a:t>
            </a:r>
            <a:r>
              <a:rPr sz="2400" spc="-15" dirty="0">
                <a:latin typeface="Tahoma"/>
                <a:cs typeface="Tahoma"/>
              </a:rPr>
              <a:t>me</a:t>
            </a:r>
            <a:r>
              <a:rPr sz="2400" spc="-5" dirty="0">
                <a:latin typeface="Tahoma"/>
                <a:cs typeface="Tahoma"/>
              </a:rPr>
              <a:t>n</a:t>
            </a:r>
            <a:r>
              <a:rPr sz="2400" spc="45" dirty="0">
                <a:latin typeface="Tahoma"/>
                <a:cs typeface="Tahoma"/>
              </a:rPr>
              <a:t>t</a:t>
            </a:r>
            <a:r>
              <a:rPr sz="2400" spc="55" dirty="0">
                <a:latin typeface="Tahoma"/>
                <a:cs typeface="Tahoma"/>
              </a:rPr>
              <a:t>o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l</a:t>
            </a:r>
            <a:r>
              <a:rPr sz="2400" spc="40" dirty="0">
                <a:latin typeface="Tahoma"/>
                <a:cs typeface="Tahoma"/>
              </a:rPr>
              <a:t>o</a:t>
            </a:r>
            <a:r>
              <a:rPr sz="2400" spc="-25" dirty="0">
                <a:latin typeface="Tahoma"/>
                <a:cs typeface="Tahoma"/>
              </a:rPr>
              <a:t>s  ingresos,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fundamentalmente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estatales.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70234" y="1442974"/>
            <a:ext cx="1203960" cy="2614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1130" marR="5080" indent="-139065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Tahoma"/>
                <a:cs typeface="Tahoma"/>
              </a:rPr>
              <a:t>Incr</a:t>
            </a:r>
            <a:r>
              <a:rPr sz="1400" spc="-5" dirty="0">
                <a:latin typeface="Tahoma"/>
                <a:cs typeface="Tahoma"/>
              </a:rPr>
              <a:t>eme</a:t>
            </a:r>
            <a:r>
              <a:rPr sz="1400" spc="-20" dirty="0">
                <a:latin typeface="Tahoma"/>
                <a:cs typeface="Tahoma"/>
              </a:rPr>
              <a:t>n</a:t>
            </a:r>
            <a:r>
              <a:rPr sz="1400" spc="35" dirty="0">
                <a:latin typeface="Tahoma"/>
                <a:cs typeface="Tahoma"/>
              </a:rPr>
              <a:t>to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10" dirty="0">
                <a:latin typeface="Tahoma"/>
                <a:cs typeface="Tahoma"/>
              </a:rPr>
              <a:t>d</a:t>
            </a:r>
            <a:r>
              <a:rPr sz="1400" spc="5" dirty="0">
                <a:latin typeface="Tahoma"/>
                <a:cs typeface="Tahoma"/>
              </a:rPr>
              <a:t>el  </a:t>
            </a:r>
            <a:r>
              <a:rPr sz="1400" spc="-10" dirty="0">
                <a:latin typeface="Tahoma"/>
                <a:cs typeface="Tahoma"/>
              </a:rPr>
              <a:t>gasto</a:t>
            </a:r>
            <a:r>
              <a:rPr sz="1400" spc="-90" dirty="0">
                <a:latin typeface="Tahoma"/>
                <a:cs typeface="Tahoma"/>
              </a:rPr>
              <a:t> </a:t>
            </a:r>
            <a:r>
              <a:rPr sz="1400" spc="10" dirty="0">
                <a:latin typeface="Tahoma"/>
                <a:cs typeface="Tahoma"/>
              </a:rPr>
              <a:t>púb</a:t>
            </a:r>
            <a:r>
              <a:rPr sz="1400" spc="5" dirty="0">
                <a:latin typeface="Tahoma"/>
                <a:cs typeface="Tahoma"/>
              </a:rPr>
              <a:t>l</a:t>
            </a:r>
            <a:r>
              <a:rPr sz="1400" spc="25" dirty="0">
                <a:latin typeface="Tahoma"/>
                <a:cs typeface="Tahoma"/>
              </a:rPr>
              <a:t>ico</a:t>
            </a:r>
            <a:endParaRPr sz="1400">
              <a:latin typeface="Tahoma"/>
              <a:cs typeface="Tahoma"/>
            </a:endParaRPr>
          </a:p>
          <a:p>
            <a:pPr marL="44450">
              <a:lnSpc>
                <a:spcPts val="2145"/>
              </a:lnSpc>
            </a:pPr>
            <a:r>
              <a:rPr sz="1800" b="1" spc="-105" dirty="0">
                <a:latin typeface="Tahoma"/>
                <a:cs typeface="Tahoma"/>
              </a:rPr>
              <a:t>2019-2022</a:t>
            </a:r>
            <a:endParaRPr sz="1800">
              <a:latin typeface="Tahoma"/>
              <a:cs typeface="Tahoma"/>
            </a:endParaRPr>
          </a:p>
          <a:p>
            <a:pPr marL="48895">
              <a:lnSpc>
                <a:spcPts val="3829"/>
              </a:lnSpc>
            </a:pPr>
            <a:r>
              <a:rPr sz="3200" b="1" spc="-395" dirty="0">
                <a:solidFill>
                  <a:srgbClr val="F7921D"/>
                </a:solidFill>
                <a:latin typeface="Tahoma"/>
                <a:cs typeface="Tahoma"/>
              </a:rPr>
              <a:t>28,4%</a:t>
            </a:r>
            <a:endParaRPr sz="3200">
              <a:latin typeface="Tahoma"/>
              <a:cs typeface="Tahoma"/>
            </a:endParaRPr>
          </a:p>
          <a:p>
            <a:pPr marL="274320" marR="5715" indent="-219710" algn="just">
              <a:lnSpc>
                <a:spcPct val="100000"/>
              </a:lnSpc>
              <a:spcBef>
                <a:spcPts val="2185"/>
              </a:spcBef>
            </a:pPr>
            <a:r>
              <a:rPr sz="1400" spc="-25" dirty="0">
                <a:latin typeface="Tahoma"/>
                <a:cs typeface="Tahoma"/>
              </a:rPr>
              <a:t>Incr</a:t>
            </a:r>
            <a:r>
              <a:rPr sz="1400" spc="-5" dirty="0">
                <a:latin typeface="Tahoma"/>
                <a:cs typeface="Tahoma"/>
              </a:rPr>
              <a:t>eme</a:t>
            </a:r>
            <a:r>
              <a:rPr sz="1400" spc="-20" dirty="0">
                <a:latin typeface="Tahoma"/>
                <a:cs typeface="Tahoma"/>
              </a:rPr>
              <a:t>n</a:t>
            </a:r>
            <a:r>
              <a:rPr sz="1400" spc="35" dirty="0">
                <a:latin typeface="Tahoma"/>
                <a:cs typeface="Tahoma"/>
              </a:rPr>
              <a:t>to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10" dirty="0">
                <a:latin typeface="Tahoma"/>
                <a:cs typeface="Tahoma"/>
              </a:rPr>
              <a:t>d</a:t>
            </a:r>
            <a:r>
              <a:rPr sz="1400" dirty="0">
                <a:latin typeface="Tahoma"/>
                <a:cs typeface="Tahoma"/>
              </a:rPr>
              <a:t>e  </a:t>
            </a:r>
            <a:r>
              <a:rPr sz="1400" spc="10" dirty="0">
                <a:latin typeface="Tahoma"/>
                <a:cs typeface="Tahoma"/>
              </a:rPr>
              <a:t>l</a:t>
            </a:r>
            <a:r>
              <a:rPr sz="1400" spc="5" dirty="0">
                <a:latin typeface="Tahoma"/>
                <a:cs typeface="Tahoma"/>
              </a:rPr>
              <a:t>os</a:t>
            </a:r>
            <a:r>
              <a:rPr sz="1400" spc="-90" dirty="0">
                <a:latin typeface="Tahoma"/>
                <a:cs typeface="Tahoma"/>
              </a:rPr>
              <a:t> </a:t>
            </a:r>
            <a:r>
              <a:rPr sz="1400" spc="5" dirty="0">
                <a:latin typeface="Tahoma"/>
                <a:cs typeface="Tahoma"/>
              </a:rPr>
              <a:t>in</a:t>
            </a:r>
            <a:r>
              <a:rPr sz="1400" spc="-25" dirty="0">
                <a:latin typeface="Tahoma"/>
                <a:cs typeface="Tahoma"/>
              </a:rPr>
              <a:t>g</a:t>
            </a:r>
            <a:r>
              <a:rPr sz="1400" spc="-10" dirty="0">
                <a:latin typeface="Tahoma"/>
                <a:cs typeface="Tahoma"/>
              </a:rPr>
              <a:t>re</a:t>
            </a:r>
            <a:r>
              <a:rPr sz="1400" spc="-5" dirty="0">
                <a:latin typeface="Tahoma"/>
                <a:cs typeface="Tahoma"/>
              </a:rPr>
              <a:t>s</a:t>
            </a:r>
            <a:r>
              <a:rPr sz="1400" spc="5" dirty="0">
                <a:latin typeface="Tahoma"/>
                <a:cs typeface="Tahoma"/>
              </a:rPr>
              <a:t>os  tributarios</a:t>
            </a:r>
            <a:endParaRPr sz="1400">
              <a:latin typeface="Tahoma"/>
              <a:cs typeface="Tahoma"/>
            </a:endParaRPr>
          </a:p>
          <a:p>
            <a:pPr marL="48895">
              <a:lnSpc>
                <a:spcPts val="3815"/>
              </a:lnSpc>
            </a:pPr>
            <a:r>
              <a:rPr sz="3200" b="1" spc="-395" dirty="0">
                <a:solidFill>
                  <a:srgbClr val="F7921D"/>
                </a:solidFill>
                <a:latin typeface="Tahoma"/>
                <a:cs typeface="Tahoma"/>
              </a:rPr>
              <a:t>16,4%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86668" y="581025"/>
            <a:ext cx="1341755" cy="577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solidFill>
                  <a:srgbClr val="396450"/>
                </a:solidFill>
                <a:latin typeface="Tahoma"/>
                <a:cs typeface="Tahoma"/>
              </a:rPr>
              <a:t>Cuadro</a:t>
            </a:r>
            <a:endParaRPr sz="1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1800" b="1" spc="-110" dirty="0">
                <a:solidFill>
                  <a:srgbClr val="396450"/>
                </a:solidFill>
                <a:latin typeface="Tahoma"/>
                <a:cs typeface="Tahoma"/>
              </a:rPr>
              <a:t>Comparativo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972800" y="4751832"/>
            <a:ext cx="822960" cy="881380"/>
          </a:xfrm>
          <a:custGeom>
            <a:avLst/>
            <a:gdLst/>
            <a:ahLst/>
            <a:cxnLst/>
            <a:rect l="l" t="t" r="r" b="b"/>
            <a:pathLst>
              <a:path w="822959" h="881379">
                <a:moveTo>
                  <a:pt x="411479" y="0"/>
                </a:moveTo>
                <a:lnTo>
                  <a:pt x="0" y="411480"/>
                </a:lnTo>
                <a:lnTo>
                  <a:pt x="205740" y="411480"/>
                </a:lnTo>
                <a:lnTo>
                  <a:pt x="205740" y="880872"/>
                </a:lnTo>
                <a:lnTo>
                  <a:pt x="617220" y="880872"/>
                </a:lnTo>
                <a:lnTo>
                  <a:pt x="617220" y="411480"/>
                </a:lnTo>
                <a:lnTo>
                  <a:pt x="822959" y="411480"/>
                </a:lnTo>
                <a:lnTo>
                  <a:pt x="411479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915015" y="6050381"/>
            <a:ext cx="935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110" dirty="0">
                <a:latin typeface="Tahoma"/>
                <a:cs typeface="Tahoma"/>
              </a:rPr>
              <a:t>(*)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P</a:t>
            </a:r>
            <a:r>
              <a:rPr sz="900" spc="5" dirty="0">
                <a:latin typeface="Tahoma"/>
                <a:cs typeface="Tahoma"/>
              </a:rPr>
              <a:t>r</a:t>
            </a:r>
            <a:r>
              <a:rPr sz="900" dirty="0">
                <a:latin typeface="Tahoma"/>
                <a:cs typeface="Tahoma"/>
              </a:rPr>
              <a:t>e</a:t>
            </a:r>
            <a:r>
              <a:rPr sz="900" spc="15" dirty="0">
                <a:latin typeface="Tahoma"/>
                <a:cs typeface="Tahoma"/>
              </a:rPr>
              <a:t>v</a:t>
            </a:r>
            <a:r>
              <a:rPr sz="900" spc="-5" dirty="0">
                <a:latin typeface="Tahoma"/>
                <a:cs typeface="Tahoma"/>
              </a:rPr>
              <a:t>i</a:t>
            </a:r>
            <a:r>
              <a:rPr sz="900" spc="-15" dirty="0">
                <a:latin typeface="Tahoma"/>
                <a:cs typeface="Tahoma"/>
              </a:rPr>
              <a:t>s</a:t>
            </a:r>
            <a:r>
              <a:rPr sz="900" spc="15" dirty="0">
                <a:latin typeface="Tahoma"/>
                <a:cs typeface="Tahoma"/>
              </a:rPr>
              <a:t>ió</a:t>
            </a:r>
            <a:r>
              <a:rPr sz="900" dirty="0">
                <a:latin typeface="Tahoma"/>
                <a:cs typeface="Tahoma"/>
              </a:rPr>
              <a:t>n</a:t>
            </a:r>
            <a:r>
              <a:rPr sz="900" spc="-90" dirty="0">
                <a:latin typeface="Tahoma"/>
                <a:cs typeface="Tahoma"/>
              </a:rPr>
              <a:t> </a:t>
            </a:r>
            <a:r>
              <a:rPr sz="900" spc="5" dirty="0">
                <a:latin typeface="Tahoma"/>
                <a:cs typeface="Tahoma"/>
              </a:rPr>
              <a:t>inic</a:t>
            </a:r>
            <a:r>
              <a:rPr sz="900" spc="-5" dirty="0">
                <a:latin typeface="Tahoma"/>
                <a:cs typeface="Tahoma"/>
              </a:rPr>
              <a:t>i</a:t>
            </a:r>
            <a:r>
              <a:rPr sz="900" spc="-20" dirty="0">
                <a:latin typeface="Tahoma"/>
                <a:cs typeface="Tahoma"/>
              </a:rPr>
              <a:t>a</a:t>
            </a:r>
            <a:r>
              <a:rPr sz="900" spc="5" dirty="0">
                <a:latin typeface="Tahoma"/>
                <a:cs typeface="Tahoma"/>
              </a:rPr>
              <a:t>l  </a:t>
            </a:r>
            <a:r>
              <a:rPr sz="900" spc="35" dirty="0">
                <a:latin typeface="Tahoma"/>
                <a:cs typeface="Tahoma"/>
              </a:rPr>
              <a:t>22</a:t>
            </a:r>
            <a:r>
              <a:rPr sz="900" spc="20" dirty="0">
                <a:latin typeface="Tahoma"/>
                <a:cs typeface="Tahoma"/>
              </a:rPr>
              <a:t>/in</a:t>
            </a:r>
            <a:r>
              <a:rPr sz="900" dirty="0">
                <a:latin typeface="Tahoma"/>
                <a:cs typeface="Tahoma"/>
              </a:rPr>
              <a:t>icial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2</a:t>
            </a:r>
            <a:r>
              <a:rPr sz="900" spc="30" dirty="0">
                <a:latin typeface="Tahoma"/>
                <a:cs typeface="Tahoma"/>
              </a:rPr>
              <a:t>3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77973" y="420370"/>
            <a:ext cx="48291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5" dirty="0"/>
              <a:t>Las</a:t>
            </a:r>
            <a:r>
              <a:rPr spc="-254" dirty="0"/>
              <a:t> </a:t>
            </a:r>
            <a:r>
              <a:rPr spc="-365" dirty="0"/>
              <a:t>grandes</a:t>
            </a:r>
            <a:r>
              <a:rPr spc="-240" dirty="0"/>
              <a:t> </a:t>
            </a:r>
            <a:r>
              <a:rPr spc="-275" dirty="0"/>
              <a:t>cifras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77973" y="1367409"/>
            <a:ext cx="8766810" cy="75438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860"/>
              </a:lnSpc>
              <a:spcBef>
                <a:spcPts val="210"/>
              </a:spcBef>
            </a:pPr>
            <a:r>
              <a:rPr sz="2400" spc="25" dirty="0">
                <a:latin typeface="Tahoma"/>
                <a:cs typeface="Tahoma"/>
              </a:rPr>
              <a:t>El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gasto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presupuestario</a:t>
            </a:r>
            <a:r>
              <a:rPr sz="2400" spc="-160" dirty="0">
                <a:latin typeface="Tahoma"/>
                <a:cs typeface="Tahoma"/>
              </a:rPr>
              <a:t> </a:t>
            </a:r>
            <a:r>
              <a:rPr sz="2400" spc="-55" dirty="0">
                <a:latin typeface="Tahoma"/>
                <a:cs typeface="Tahoma"/>
              </a:rPr>
              <a:t>(inicial)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por</a:t>
            </a:r>
            <a:r>
              <a:rPr sz="2400" spc="-1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habitante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b="1" spc="-195" dirty="0">
                <a:solidFill>
                  <a:srgbClr val="EC7C30"/>
                </a:solidFill>
                <a:latin typeface="Tahoma"/>
                <a:cs typeface="Tahoma"/>
              </a:rPr>
              <a:t>ha</a:t>
            </a:r>
            <a:r>
              <a:rPr sz="2400" b="1" spc="-120" dirty="0">
                <a:solidFill>
                  <a:srgbClr val="EC7C30"/>
                </a:solidFill>
                <a:latin typeface="Tahoma"/>
                <a:cs typeface="Tahoma"/>
              </a:rPr>
              <a:t> crecido</a:t>
            </a:r>
            <a:r>
              <a:rPr sz="2400" b="1" spc="-13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60" dirty="0">
                <a:solidFill>
                  <a:srgbClr val="EC7C30"/>
                </a:solidFill>
                <a:latin typeface="Tahoma"/>
                <a:cs typeface="Tahoma"/>
              </a:rPr>
              <a:t>en</a:t>
            </a:r>
            <a:r>
              <a:rPr sz="2400" b="1" spc="-114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EC7C30"/>
                </a:solidFill>
                <a:latin typeface="Tahoma"/>
                <a:cs typeface="Tahoma"/>
              </a:rPr>
              <a:t>1.000 </a:t>
            </a:r>
            <a:r>
              <a:rPr sz="2400" b="1" spc="-685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55" dirty="0">
                <a:solidFill>
                  <a:srgbClr val="EC7C30"/>
                </a:solidFill>
                <a:latin typeface="Tahoma"/>
                <a:cs typeface="Tahoma"/>
              </a:rPr>
              <a:t>e</a:t>
            </a:r>
            <a:r>
              <a:rPr sz="2400" b="1" spc="-175" dirty="0">
                <a:solidFill>
                  <a:srgbClr val="EC7C30"/>
                </a:solidFill>
                <a:latin typeface="Tahoma"/>
                <a:cs typeface="Tahoma"/>
              </a:rPr>
              <a:t>u</a:t>
            </a:r>
            <a:r>
              <a:rPr sz="2400" b="1" spc="-135" dirty="0">
                <a:solidFill>
                  <a:srgbClr val="EC7C30"/>
                </a:solidFill>
                <a:latin typeface="Tahoma"/>
                <a:cs typeface="Tahoma"/>
              </a:rPr>
              <a:t>ros</a:t>
            </a:r>
            <a:r>
              <a:rPr sz="2400" b="1" spc="-12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en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los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últimos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c</a:t>
            </a:r>
            <a:r>
              <a:rPr sz="2400" spc="25" dirty="0">
                <a:latin typeface="Tahoma"/>
                <a:cs typeface="Tahoma"/>
              </a:rPr>
              <a:t>u</a:t>
            </a:r>
            <a:r>
              <a:rPr sz="2400" spc="10" dirty="0">
                <a:latin typeface="Tahoma"/>
                <a:cs typeface="Tahoma"/>
              </a:rPr>
              <a:t>atro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45" dirty="0">
                <a:latin typeface="Tahoma"/>
                <a:cs typeface="Tahoma"/>
              </a:rPr>
              <a:t>años.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2529" y="2908808"/>
            <a:ext cx="102679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 marR="5080" indent="-30480">
              <a:lnSpc>
                <a:spcPct val="100000"/>
              </a:lnSpc>
              <a:spcBef>
                <a:spcPts val="100"/>
              </a:spcBef>
            </a:pPr>
            <a:r>
              <a:rPr sz="1800" b="1" spc="-100" dirty="0">
                <a:latin typeface="Tahoma"/>
                <a:cs typeface="Tahoma"/>
              </a:rPr>
              <a:t>Gasto</a:t>
            </a:r>
            <a:r>
              <a:rPr sz="1800" b="1" spc="-90" dirty="0">
                <a:latin typeface="Tahoma"/>
                <a:cs typeface="Tahoma"/>
              </a:rPr>
              <a:t> </a:t>
            </a:r>
            <a:r>
              <a:rPr sz="1800" b="1" spc="-80" dirty="0">
                <a:latin typeface="Tahoma"/>
                <a:cs typeface="Tahoma"/>
              </a:rPr>
              <a:t>por  </a:t>
            </a:r>
            <a:r>
              <a:rPr sz="1800" b="1" spc="-125" dirty="0">
                <a:latin typeface="Tahoma"/>
                <a:cs typeface="Tahoma"/>
              </a:rPr>
              <a:t>habitant</a:t>
            </a:r>
            <a:r>
              <a:rPr sz="1800" b="1" spc="-110" dirty="0">
                <a:latin typeface="Tahoma"/>
                <a:cs typeface="Tahoma"/>
              </a:rPr>
              <a:t>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64842" y="4819269"/>
            <a:ext cx="13709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-5080" algn="r">
              <a:lnSpc>
                <a:spcPct val="100000"/>
              </a:lnSpc>
              <a:spcBef>
                <a:spcPts val="100"/>
              </a:spcBef>
            </a:pPr>
            <a:r>
              <a:rPr sz="1800" b="1" spc="-350" dirty="0">
                <a:latin typeface="Tahoma"/>
                <a:cs typeface="Tahoma"/>
              </a:rPr>
              <a:t>I</a:t>
            </a:r>
            <a:r>
              <a:rPr sz="1800" b="1" spc="-110" dirty="0">
                <a:latin typeface="Tahoma"/>
                <a:cs typeface="Tahoma"/>
              </a:rPr>
              <a:t>nversión</a:t>
            </a:r>
            <a:r>
              <a:rPr sz="1800" b="1" spc="-85" dirty="0">
                <a:latin typeface="Tahoma"/>
                <a:cs typeface="Tahoma"/>
              </a:rPr>
              <a:t> </a:t>
            </a:r>
            <a:r>
              <a:rPr sz="1800" b="1" spc="-95" dirty="0">
                <a:latin typeface="Tahoma"/>
                <a:cs typeface="Tahoma"/>
              </a:rPr>
              <a:t>p</a:t>
            </a:r>
            <a:r>
              <a:rPr sz="1800" b="1" spc="-105" dirty="0">
                <a:latin typeface="Tahoma"/>
                <a:cs typeface="Tahoma"/>
              </a:rPr>
              <a:t>o</a:t>
            </a:r>
            <a:r>
              <a:rPr sz="1800" b="1" spc="-90" dirty="0">
                <a:latin typeface="Tahoma"/>
                <a:cs typeface="Tahoma"/>
              </a:rPr>
              <a:t>r  </a:t>
            </a:r>
            <a:r>
              <a:rPr sz="1800" b="1" spc="-120" dirty="0">
                <a:latin typeface="Tahoma"/>
                <a:cs typeface="Tahoma"/>
              </a:rPr>
              <a:t>habitante </a:t>
            </a:r>
            <a:r>
              <a:rPr sz="1800" b="1" spc="-114" dirty="0">
                <a:latin typeface="Tahoma"/>
                <a:cs typeface="Tahoma"/>
              </a:rPr>
              <a:t> </a:t>
            </a:r>
            <a:r>
              <a:rPr sz="1800" spc="-60" dirty="0">
                <a:latin typeface="Tahoma"/>
                <a:cs typeface="Tahoma"/>
              </a:rPr>
              <a:t>(Cap.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V</a:t>
            </a:r>
            <a:r>
              <a:rPr sz="1800" spc="-204" dirty="0">
                <a:latin typeface="Tahoma"/>
                <a:cs typeface="Tahoma"/>
              </a:rPr>
              <a:t>I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y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60" dirty="0">
                <a:latin typeface="Tahoma"/>
                <a:cs typeface="Tahoma"/>
              </a:rPr>
              <a:t>V</a:t>
            </a:r>
            <a:r>
              <a:rPr sz="1800" spc="-50" dirty="0">
                <a:latin typeface="Tahoma"/>
                <a:cs typeface="Tahoma"/>
              </a:rPr>
              <a:t>I</a:t>
            </a:r>
            <a:r>
              <a:rPr sz="1800" spc="-215" dirty="0">
                <a:latin typeface="Tahoma"/>
                <a:cs typeface="Tahoma"/>
              </a:rPr>
              <a:t>I)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672840" y="2618232"/>
            <a:ext cx="3893820" cy="3290570"/>
            <a:chOff x="3672840" y="2618232"/>
            <a:chExt cx="3893820" cy="3290570"/>
          </a:xfrm>
        </p:grpSpPr>
        <p:sp>
          <p:nvSpPr>
            <p:cNvPr id="12" name="object 12"/>
            <p:cNvSpPr/>
            <p:nvPr/>
          </p:nvSpPr>
          <p:spPr>
            <a:xfrm>
              <a:off x="3672840" y="2618232"/>
              <a:ext cx="3232785" cy="698500"/>
            </a:xfrm>
            <a:custGeom>
              <a:avLst/>
              <a:gdLst/>
              <a:ahLst/>
              <a:cxnLst/>
              <a:rect l="l" t="t" r="r" b="b"/>
              <a:pathLst>
                <a:path w="3232784" h="698500">
                  <a:moveTo>
                    <a:pt x="3232404" y="0"/>
                  </a:moveTo>
                  <a:lnTo>
                    <a:pt x="0" y="0"/>
                  </a:lnTo>
                  <a:lnTo>
                    <a:pt x="0" y="697991"/>
                  </a:lnTo>
                  <a:lnTo>
                    <a:pt x="3232404" y="697991"/>
                  </a:lnTo>
                  <a:lnTo>
                    <a:pt x="3232404" y="0"/>
                  </a:lnTo>
                  <a:close/>
                </a:path>
              </a:pathLst>
            </a:custGeom>
            <a:solidFill>
              <a:srgbClr val="E2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72840" y="3380232"/>
              <a:ext cx="3893820" cy="699770"/>
            </a:xfrm>
            <a:custGeom>
              <a:avLst/>
              <a:gdLst/>
              <a:ahLst/>
              <a:cxnLst/>
              <a:rect l="l" t="t" r="r" b="b"/>
              <a:pathLst>
                <a:path w="3893820" h="699770">
                  <a:moveTo>
                    <a:pt x="3893819" y="0"/>
                  </a:moveTo>
                  <a:lnTo>
                    <a:pt x="0" y="0"/>
                  </a:lnTo>
                  <a:lnTo>
                    <a:pt x="0" y="699515"/>
                  </a:lnTo>
                  <a:lnTo>
                    <a:pt x="3893819" y="699515"/>
                  </a:lnTo>
                  <a:lnTo>
                    <a:pt x="3893819" y="0"/>
                  </a:lnTo>
                  <a:close/>
                </a:path>
              </a:pathLst>
            </a:custGeom>
            <a:solidFill>
              <a:srgbClr val="3A6450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72840" y="4437888"/>
              <a:ext cx="2181225" cy="699770"/>
            </a:xfrm>
            <a:custGeom>
              <a:avLst/>
              <a:gdLst/>
              <a:ahLst/>
              <a:cxnLst/>
              <a:rect l="l" t="t" r="r" b="b"/>
              <a:pathLst>
                <a:path w="2181225" h="699770">
                  <a:moveTo>
                    <a:pt x="2180843" y="0"/>
                  </a:moveTo>
                  <a:lnTo>
                    <a:pt x="0" y="0"/>
                  </a:lnTo>
                  <a:lnTo>
                    <a:pt x="0" y="699516"/>
                  </a:lnTo>
                  <a:lnTo>
                    <a:pt x="2180843" y="699516"/>
                  </a:lnTo>
                  <a:lnTo>
                    <a:pt x="2180843" y="0"/>
                  </a:lnTo>
                  <a:close/>
                </a:path>
              </a:pathLst>
            </a:custGeom>
            <a:solidFill>
              <a:srgbClr val="E2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72840" y="5209032"/>
              <a:ext cx="3314700" cy="699770"/>
            </a:xfrm>
            <a:custGeom>
              <a:avLst/>
              <a:gdLst/>
              <a:ahLst/>
              <a:cxnLst/>
              <a:rect l="l" t="t" r="r" b="b"/>
              <a:pathLst>
                <a:path w="3314700" h="699770">
                  <a:moveTo>
                    <a:pt x="3314700" y="0"/>
                  </a:moveTo>
                  <a:lnTo>
                    <a:pt x="0" y="0"/>
                  </a:lnTo>
                  <a:lnTo>
                    <a:pt x="0" y="699516"/>
                  </a:lnTo>
                  <a:lnTo>
                    <a:pt x="3314700" y="699516"/>
                  </a:lnTo>
                  <a:lnTo>
                    <a:pt x="3314700" y="0"/>
                  </a:lnTo>
                  <a:close/>
                </a:path>
              </a:pathLst>
            </a:custGeom>
            <a:solidFill>
              <a:srgbClr val="3A6450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503039" y="2814320"/>
            <a:ext cx="2402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4955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latin typeface="Tahoma"/>
                <a:cs typeface="Tahoma"/>
              </a:rPr>
              <a:t>3.692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3039" y="3576320"/>
            <a:ext cx="3063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8760" algn="r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latin typeface="Tahoma"/>
                <a:cs typeface="Tahoma"/>
              </a:rPr>
              <a:t>4.685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03039" y="4630673"/>
            <a:ext cx="1350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3430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latin typeface="Tahoma"/>
                <a:cs typeface="Tahoma"/>
              </a:rPr>
              <a:t>507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03039" y="5406644"/>
            <a:ext cx="2484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9235" algn="r">
              <a:lnSpc>
                <a:spcPct val="100000"/>
              </a:lnSpc>
              <a:spcBef>
                <a:spcPts val="100"/>
              </a:spcBef>
            </a:pPr>
            <a:r>
              <a:rPr sz="1800" b="1" spc="-105" dirty="0">
                <a:latin typeface="Tahoma"/>
                <a:cs typeface="Tahoma"/>
              </a:rPr>
              <a:t>638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997952" y="2907792"/>
            <a:ext cx="1123315" cy="1216660"/>
          </a:xfrm>
          <a:custGeom>
            <a:avLst/>
            <a:gdLst/>
            <a:ahLst/>
            <a:cxnLst/>
            <a:rect l="l" t="t" r="r" b="b"/>
            <a:pathLst>
              <a:path w="1123315" h="1216660">
                <a:moveTo>
                  <a:pt x="561594" y="0"/>
                </a:moveTo>
                <a:lnTo>
                  <a:pt x="0" y="561594"/>
                </a:lnTo>
                <a:lnTo>
                  <a:pt x="280797" y="561594"/>
                </a:lnTo>
                <a:lnTo>
                  <a:pt x="280797" y="1216152"/>
                </a:lnTo>
                <a:lnTo>
                  <a:pt x="842391" y="1216152"/>
                </a:lnTo>
                <a:lnTo>
                  <a:pt x="842391" y="561594"/>
                </a:lnTo>
                <a:lnTo>
                  <a:pt x="1123188" y="561594"/>
                </a:lnTo>
                <a:lnTo>
                  <a:pt x="561594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267825" y="3539185"/>
            <a:ext cx="1307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450" dirty="0">
                <a:latin typeface="Tahoma"/>
                <a:cs typeface="Tahoma"/>
              </a:rPr>
              <a:t>27,7%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997952" y="4698491"/>
            <a:ext cx="1123315" cy="1216660"/>
          </a:xfrm>
          <a:custGeom>
            <a:avLst/>
            <a:gdLst/>
            <a:ahLst/>
            <a:cxnLst/>
            <a:rect l="l" t="t" r="r" b="b"/>
            <a:pathLst>
              <a:path w="1123315" h="1216660">
                <a:moveTo>
                  <a:pt x="561594" y="0"/>
                </a:moveTo>
                <a:lnTo>
                  <a:pt x="0" y="561593"/>
                </a:lnTo>
                <a:lnTo>
                  <a:pt x="280797" y="561593"/>
                </a:lnTo>
                <a:lnTo>
                  <a:pt x="280797" y="1216151"/>
                </a:lnTo>
                <a:lnTo>
                  <a:pt x="842391" y="1216151"/>
                </a:lnTo>
                <a:lnTo>
                  <a:pt x="842391" y="561593"/>
                </a:lnTo>
                <a:lnTo>
                  <a:pt x="1123188" y="561593"/>
                </a:lnTo>
                <a:lnTo>
                  <a:pt x="561594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422383" y="5377383"/>
            <a:ext cx="1307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450" dirty="0">
                <a:latin typeface="Tahoma"/>
                <a:cs typeface="Tahoma"/>
              </a:rPr>
              <a:t>25,8%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2840" y="2825241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latin typeface="Tahoma"/>
                <a:cs typeface="Tahoma"/>
              </a:rPr>
              <a:t>2019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72840" y="3546729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latin typeface="Tahoma"/>
                <a:cs typeface="Tahoma"/>
              </a:rPr>
              <a:t>2023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72840" y="4634229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latin typeface="Tahoma"/>
                <a:cs typeface="Tahoma"/>
              </a:rPr>
              <a:t>2019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72840" y="5355742"/>
            <a:ext cx="811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latin typeface="Tahoma"/>
                <a:cs typeface="Tahoma"/>
              </a:rPr>
              <a:t>2023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93514" y="2524505"/>
            <a:ext cx="0" cy="3505200"/>
          </a:xfrm>
          <a:custGeom>
            <a:avLst/>
            <a:gdLst/>
            <a:ahLst/>
            <a:cxnLst/>
            <a:rect l="l" t="t" r="r" b="b"/>
            <a:pathLst>
              <a:path h="3505200">
                <a:moveTo>
                  <a:pt x="0" y="0"/>
                </a:moveTo>
                <a:lnTo>
                  <a:pt x="0" y="350520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367519" y="2828671"/>
            <a:ext cx="986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latin typeface="Tahoma"/>
                <a:cs typeface="Tahoma"/>
              </a:rPr>
              <a:t>Va</a:t>
            </a:r>
            <a:r>
              <a:rPr sz="1800" b="1" spc="-110" dirty="0">
                <a:latin typeface="Tahoma"/>
                <a:cs typeface="Tahoma"/>
              </a:rPr>
              <a:t>ria</a:t>
            </a:r>
            <a:r>
              <a:rPr sz="1800" b="1" spc="-135" dirty="0">
                <a:latin typeface="Tahoma"/>
                <a:cs typeface="Tahoma"/>
              </a:rPr>
              <a:t>c</a:t>
            </a:r>
            <a:r>
              <a:rPr sz="1800" b="1" spc="-100" dirty="0">
                <a:latin typeface="Tahoma"/>
                <a:cs typeface="Tahoma"/>
              </a:rPr>
              <a:t>ión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18</a:t>
            </a:fld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4589145" y="5993079"/>
            <a:ext cx="4000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Tahoma"/>
                <a:cs typeface="Tahoma"/>
              </a:rPr>
              <a:t>euros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35500" y="4158742"/>
            <a:ext cx="399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eu</a:t>
            </a:r>
            <a:r>
              <a:rPr sz="1200" spc="-5" dirty="0">
                <a:latin typeface="Tahoma"/>
                <a:cs typeface="Tahoma"/>
              </a:rPr>
              <a:t>r</a:t>
            </a:r>
            <a:r>
              <a:rPr sz="1200" spc="25" dirty="0">
                <a:latin typeface="Tahoma"/>
                <a:cs typeface="Tahoma"/>
              </a:rPr>
              <a:t>o</a:t>
            </a:r>
            <a:r>
              <a:rPr sz="1200" spc="-20" dirty="0">
                <a:latin typeface="Tahoma"/>
                <a:cs typeface="Tahoma"/>
              </a:rPr>
              <a:t>s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82368" y="2945891"/>
            <a:ext cx="9664065" cy="3180715"/>
          </a:xfrm>
          <a:custGeom>
            <a:avLst/>
            <a:gdLst/>
            <a:ahLst/>
            <a:cxnLst/>
            <a:rect l="l" t="t" r="r" b="b"/>
            <a:pathLst>
              <a:path w="9664065" h="3180715">
                <a:moveTo>
                  <a:pt x="9663684" y="2490216"/>
                </a:moveTo>
                <a:lnTo>
                  <a:pt x="9211437" y="2037969"/>
                </a:lnTo>
                <a:lnTo>
                  <a:pt x="9654540" y="1594866"/>
                </a:lnTo>
                <a:lnTo>
                  <a:pt x="9202293" y="1142619"/>
                </a:lnTo>
                <a:lnTo>
                  <a:pt x="9654540" y="690372"/>
                </a:lnTo>
                <a:lnTo>
                  <a:pt x="8964168" y="0"/>
                </a:lnTo>
                <a:lnTo>
                  <a:pt x="8964168" y="345186"/>
                </a:lnTo>
                <a:lnTo>
                  <a:pt x="0" y="345186"/>
                </a:lnTo>
                <a:lnTo>
                  <a:pt x="0" y="1035558"/>
                </a:lnTo>
                <a:lnTo>
                  <a:pt x="8964168" y="1035558"/>
                </a:lnTo>
                <a:lnTo>
                  <a:pt x="8964168" y="1250061"/>
                </a:lnTo>
                <a:lnTo>
                  <a:pt x="0" y="1250061"/>
                </a:lnTo>
                <a:lnTo>
                  <a:pt x="0" y="1939671"/>
                </a:lnTo>
                <a:lnTo>
                  <a:pt x="8964930" y="1939671"/>
                </a:lnTo>
                <a:lnTo>
                  <a:pt x="8964930" y="2145030"/>
                </a:lnTo>
                <a:lnTo>
                  <a:pt x="9144" y="2145030"/>
                </a:lnTo>
                <a:lnTo>
                  <a:pt x="9144" y="2835402"/>
                </a:lnTo>
                <a:lnTo>
                  <a:pt x="8973312" y="2835402"/>
                </a:lnTo>
                <a:lnTo>
                  <a:pt x="8973312" y="3180588"/>
                </a:lnTo>
                <a:lnTo>
                  <a:pt x="9663684" y="2490216"/>
                </a:lnTo>
                <a:close/>
              </a:path>
            </a:pathLst>
          </a:custGeom>
          <a:solidFill>
            <a:srgbClr val="F7921D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00833" y="369189"/>
            <a:ext cx="48291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5" dirty="0"/>
              <a:t>Las</a:t>
            </a:r>
            <a:r>
              <a:rPr spc="-254" dirty="0"/>
              <a:t> </a:t>
            </a:r>
            <a:r>
              <a:rPr spc="-365" dirty="0"/>
              <a:t>grandes</a:t>
            </a:r>
            <a:r>
              <a:rPr spc="-240" dirty="0"/>
              <a:t> </a:t>
            </a:r>
            <a:r>
              <a:rPr spc="-275" dirty="0"/>
              <a:t>cifras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117851" y="1556130"/>
            <a:ext cx="91960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25" dirty="0">
                <a:latin typeface="Tahoma"/>
                <a:cs typeface="Tahoma"/>
              </a:rPr>
              <a:t>El </a:t>
            </a:r>
            <a:r>
              <a:rPr sz="2400" spc="20" dirty="0">
                <a:latin typeface="Tahoma"/>
                <a:cs typeface="Tahoma"/>
              </a:rPr>
              <a:t>crecimiento </a:t>
            </a:r>
            <a:r>
              <a:rPr sz="2400" spc="10" dirty="0">
                <a:latin typeface="Tahoma"/>
                <a:cs typeface="Tahoma"/>
              </a:rPr>
              <a:t>de los </a:t>
            </a:r>
            <a:r>
              <a:rPr sz="2400" spc="5" dirty="0">
                <a:latin typeface="Tahoma"/>
                <a:cs typeface="Tahoma"/>
              </a:rPr>
              <a:t>tres </a:t>
            </a:r>
            <a:r>
              <a:rPr sz="2400" spc="-25" dirty="0">
                <a:latin typeface="Tahoma"/>
                <a:cs typeface="Tahoma"/>
              </a:rPr>
              <a:t>grandes </a:t>
            </a:r>
            <a:r>
              <a:rPr sz="2400" spc="10" dirty="0">
                <a:latin typeface="Tahoma"/>
                <a:cs typeface="Tahoma"/>
              </a:rPr>
              <a:t>bloques </a:t>
            </a:r>
            <a:r>
              <a:rPr sz="2400" dirty="0">
                <a:latin typeface="Tahoma"/>
                <a:cs typeface="Tahoma"/>
              </a:rPr>
              <a:t>presupuestarios revela </a:t>
            </a:r>
            <a:r>
              <a:rPr sz="2400" spc="-25" dirty="0">
                <a:latin typeface="Tahoma"/>
                <a:cs typeface="Tahoma"/>
              </a:rPr>
              <a:t>la </a:t>
            </a:r>
            <a:r>
              <a:rPr sz="2400" spc="-7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verdadera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b="1" spc="-155" dirty="0">
                <a:solidFill>
                  <a:srgbClr val="EC7C30"/>
                </a:solidFill>
                <a:latin typeface="Tahoma"/>
                <a:cs typeface="Tahoma"/>
              </a:rPr>
              <a:t>dimensión</a:t>
            </a:r>
            <a:r>
              <a:rPr sz="2400" b="1" spc="-114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35" dirty="0">
                <a:solidFill>
                  <a:srgbClr val="EC7C30"/>
                </a:solidFill>
                <a:latin typeface="Tahoma"/>
                <a:cs typeface="Tahoma"/>
              </a:rPr>
              <a:t>del</a:t>
            </a:r>
            <a:r>
              <a:rPr sz="2400" b="1" spc="-114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EC7C30"/>
                </a:solidFill>
                <a:latin typeface="Tahoma"/>
                <a:cs typeface="Tahoma"/>
              </a:rPr>
              <a:t>compromiso</a:t>
            </a:r>
            <a:r>
              <a:rPr sz="2400" b="1" spc="-105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del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35" dirty="0">
                <a:latin typeface="Tahoma"/>
                <a:cs typeface="Tahoma"/>
              </a:rPr>
              <a:t>Gobierno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EC7C30"/>
                </a:solidFill>
                <a:latin typeface="Tahoma"/>
                <a:cs typeface="Tahoma"/>
              </a:rPr>
              <a:t>con</a:t>
            </a:r>
            <a:r>
              <a:rPr sz="2400" b="1" spc="-13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60" dirty="0">
                <a:solidFill>
                  <a:srgbClr val="EC7C30"/>
                </a:solidFill>
                <a:latin typeface="Tahoma"/>
                <a:cs typeface="Tahoma"/>
              </a:rPr>
              <a:t>la</a:t>
            </a:r>
            <a:r>
              <a:rPr sz="2400" b="1" spc="-13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60" dirty="0">
                <a:solidFill>
                  <a:srgbClr val="EC7C30"/>
                </a:solidFill>
                <a:latin typeface="Tahoma"/>
                <a:cs typeface="Tahoma"/>
              </a:rPr>
              <a:t>gente</a:t>
            </a:r>
            <a:r>
              <a:rPr sz="2400" b="1" spc="-13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05" dirty="0">
                <a:solidFill>
                  <a:srgbClr val="EC7C30"/>
                </a:solidFill>
                <a:latin typeface="Tahoma"/>
                <a:cs typeface="Tahoma"/>
              </a:rPr>
              <a:t>y</a:t>
            </a:r>
            <a:r>
              <a:rPr sz="2400" b="1" spc="-11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65" dirty="0">
                <a:solidFill>
                  <a:srgbClr val="EC7C30"/>
                </a:solidFill>
                <a:latin typeface="Tahoma"/>
                <a:cs typeface="Tahoma"/>
              </a:rPr>
              <a:t>la </a:t>
            </a:r>
            <a:r>
              <a:rPr sz="2400" b="1" spc="-690" dirty="0">
                <a:solidFill>
                  <a:srgbClr val="EC7C30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EC7C30"/>
                </a:solidFill>
                <a:latin typeface="Tahoma"/>
                <a:cs typeface="Tahoma"/>
              </a:rPr>
              <a:t>economía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2679" y="5902553"/>
            <a:ext cx="1213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85" dirty="0">
                <a:latin typeface="Tahoma"/>
                <a:cs typeface="Tahoma"/>
              </a:rPr>
              <a:t>Mi</a:t>
            </a:r>
            <a:r>
              <a:rPr sz="1200" spc="40" dirty="0">
                <a:latin typeface="Tahoma"/>
                <a:cs typeface="Tahoma"/>
              </a:rPr>
              <a:t>l</a:t>
            </a:r>
            <a:r>
              <a:rPr sz="1200" spc="5" dirty="0">
                <a:latin typeface="Tahoma"/>
                <a:cs typeface="Tahoma"/>
              </a:rPr>
              <a:t>l</a:t>
            </a:r>
            <a:r>
              <a:rPr sz="1200" spc="25" dirty="0">
                <a:latin typeface="Tahoma"/>
                <a:cs typeface="Tahoma"/>
              </a:rPr>
              <a:t>o</a:t>
            </a:r>
            <a:r>
              <a:rPr sz="1200" dirty="0">
                <a:latin typeface="Tahoma"/>
                <a:cs typeface="Tahoma"/>
              </a:rPr>
              <a:t>ne</a:t>
            </a:r>
            <a:r>
              <a:rPr sz="1200" spc="-20" dirty="0">
                <a:latin typeface="Tahoma"/>
                <a:cs typeface="Tahoma"/>
              </a:rPr>
              <a:t>s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</a:rPr>
              <a:t>de</a:t>
            </a:r>
            <a:r>
              <a:rPr sz="1200" spc="-6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eu</a:t>
            </a:r>
            <a:r>
              <a:rPr sz="1200" spc="-5" dirty="0">
                <a:latin typeface="Tahoma"/>
                <a:cs typeface="Tahoma"/>
              </a:rPr>
              <a:t>r</a:t>
            </a:r>
            <a:r>
              <a:rPr sz="1200" spc="25" dirty="0">
                <a:latin typeface="Tahoma"/>
                <a:cs typeface="Tahoma"/>
              </a:rPr>
              <a:t>o</a:t>
            </a:r>
            <a:r>
              <a:rPr sz="1200" spc="-20" dirty="0">
                <a:latin typeface="Tahoma"/>
                <a:cs typeface="Tahoma"/>
              </a:rPr>
              <a:t>s</a:t>
            </a:r>
            <a:endParaRPr sz="12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796284" y="3067050"/>
            <a:ext cx="5377180" cy="2948940"/>
            <a:chOff x="3796284" y="3067050"/>
            <a:chExt cx="5377180" cy="2948940"/>
          </a:xfrm>
        </p:grpSpPr>
        <p:sp>
          <p:nvSpPr>
            <p:cNvPr id="12" name="object 12"/>
            <p:cNvSpPr/>
            <p:nvPr/>
          </p:nvSpPr>
          <p:spPr>
            <a:xfrm>
              <a:off x="3796284" y="3290315"/>
              <a:ext cx="4287520" cy="312420"/>
            </a:xfrm>
            <a:custGeom>
              <a:avLst/>
              <a:gdLst/>
              <a:ahLst/>
              <a:cxnLst/>
              <a:rect l="l" t="t" r="r" b="b"/>
              <a:pathLst>
                <a:path w="4287520" h="312420">
                  <a:moveTo>
                    <a:pt x="4287012" y="0"/>
                  </a:moveTo>
                  <a:lnTo>
                    <a:pt x="0" y="0"/>
                  </a:lnTo>
                  <a:lnTo>
                    <a:pt x="0" y="312420"/>
                  </a:lnTo>
                  <a:lnTo>
                    <a:pt x="4287012" y="312420"/>
                  </a:lnTo>
                  <a:lnTo>
                    <a:pt x="4287012" y="0"/>
                  </a:lnTo>
                  <a:close/>
                </a:path>
              </a:pathLst>
            </a:custGeom>
            <a:solidFill>
              <a:srgbClr val="E2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96284" y="3666744"/>
              <a:ext cx="5377180" cy="312420"/>
            </a:xfrm>
            <a:custGeom>
              <a:avLst/>
              <a:gdLst/>
              <a:ahLst/>
              <a:cxnLst/>
              <a:rect l="l" t="t" r="r" b="b"/>
              <a:pathLst>
                <a:path w="5377180" h="312420">
                  <a:moveTo>
                    <a:pt x="5376671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5376671" y="312419"/>
                  </a:lnTo>
                  <a:lnTo>
                    <a:pt x="5376671" y="0"/>
                  </a:lnTo>
                  <a:close/>
                </a:path>
              </a:pathLst>
            </a:custGeom>
            <a:solidFill>
              <a:srgbClr val="3A6450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96284" y="4195572"/>
              <a:ext cx="1483360" cy="312420"/>
            </a:xfrm>
            <a:custGeom>
              <a:avLst/>
              <a:gdLst/>
              <a:ahLst/>
              <a:cxnLst/>
              <a:rect l="l" t="t" r="r" b="b"/>
              <a:pathLst>
                <a:path w="1483360" h="312420">
                  <a:moveTo>
                    <a:pt x="1482852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482852" y="312419"/>
                  </a:lnTo>
                  <a:lnTo>
                    <a:pt x="1482852" y="0"/>
                  </a:lnTo>
                  <a:close/>
                </a:path>
              </a:pathLst>
            </a:custGeom>
            <a:solidFill>
              <a:srgbClr val="E2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96284" y="4564380"/>
              <a:ext cx="1931035" cy="312420"/>
            </a:xfrm>
            <a:custGeom>
              <a:avLst/>
              <a:gdLst/>
              <a:ahLst/>
              <a:cxnLst/>
              <a:rect l="l" t="t" r="r" b="b"/>
              <a:pathLst>
                <a:path w="1931035" h="312420">
                  <a:moveTo>
                    <a:pt x="1930908" y="0"/>
                  </a:moveTo>
                  <a:lnTo>
                    <a:pt x="0" y="0"/>
                  </a:lnTo>
                  <a:lnTo>
                    <a:pt x="0" y="312420"/>
                  </a:lnTo>
                  <a:lnTo>
                    <a:pt x="1930908" y="312420"/>
                  </a:lnTo>
                  <a:lnTo>
                    <a:pt x="1930908" y="0"/>
                  </a:lnTo>
                  <a:close/>
                </a:path>
              </a:pathLst>
            </a:custGeom>
            <a:solidFill>
              <a:srgbClr val="3A6450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96284" y="5102351"/>
              <a:ext cx="954405" cy="312420"/>
            </a:xfrm>
            <a:custGeom>
              <a:avLst/>
              <a:gdLst/>
              <a:ahLst/>
              <a:cxnLst/>
              <a:rect l="l" t="t" r="r" b="b"/>
              <a:pathLst>
                <a:path w="954404" h="312420">
                  <a:moveTo>
                    <a:pt x="954024" y="0"/>
                  </a:moveTo>
                  <a:lnTo>
                    <a:pt x="0" y="0"/>
                  </a:lnTo>
                  <a:lnTo>
                    <a:pt x="0" y="312420"/>
                  </a:lnTo>
                  <a:lnTo>
                    <a:pt x="954024" y="312420"/>
                  </a:lnTo>
                  <a:lnTo>
                    <a:pt x="954024" y="0"/>
                  </a:lnTo>
                  <a:close/>
                </a:path>
              </a:pathLst>
            </a:custGeom>
            <a:solidFill>
              <a:srgbClr val="E2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796284" y="5468111"/>
              <a:ext cx="1056640" cy="312420"/>
            </a:xfrm>
            <a:custGeom>
              <a:avLst/>
              <a:gdLst/>
              <a:ahLst/>
              <a:cxnLst/>
              <a:rect l="l" t="t" r="r" b="b"/>
              <a:pathLst>
                <a:path w="1056639" h="312420">
                  <a:moveTo>
                    <a:pt x="1056132" y="0"/>
                  </a:moveTo>
                  <a:lnTo>
                    <a:pt x="0" y="0"/>
                  </a:lnTo>
                  <a:lnTo>
                    <a:pt x="0" y="312419"/>
                  </a:lnTo>
                  <a:lnTo>
                    <a:pt x="1056132" y="312419"/>
                  </a:lnTo>
                  <a:lnTo>
                    <a:pt x="1056132" y="0"/>
                  </a:lnTo>
                  <a:close/>
                </a:path>
              </a:pathLst>
            </a:custGeom>
            <a:solidFill>
              <a:srgbClr val="3A6450">
                <a:alpha val="749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36770" y="3067050"/>
              <a:ext cx="0" cy="2948940"/>
            </a:xfrm>
            <a:custGeom>
              <a:avLst/>
              <a:gdLst/>
              <a:ahLst/>
              <a:cxnLst/>
              <a:rect l="l" t="t" r="r" b="b"/>
              <a:pathLst>
                <a:path h="2948940">
                  <a:moveTo>
                    <a:pt x="0" y="0"/>
                  </a:moveTo>
                  <a:lnTo>
                    <a:pt x="0" y="2948520"/>
                  </a:lnTo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971035" y="3303270"/>
            <a:ext cx="4953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45" dirty="0">
                <a:latin typeface="Tahoma"/>
                <a:cs typeface="Tahoma"/>
              </a:rPr>
              <a:t>2019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19</a:t>
            </a:fld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2692145" y="3434334"/>
            <a:ext cx="909319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930" marR="5080" indent="-62865">
              <a:lnSpc>
                <a:spcPct val="100000"/>
              </a:lnSpc>
              <a:spcBef>
                <a:spcPts val="105"/>
              </a:spcBef>
            </a:pPr>
            <a:r>
              <a:rPr sz="1400" spc="15" dirty="0">
                <a:latin typeface="Tahoma"/>
                <a:cs typeface="Tahoma"/>
              </a:rPr>
              <a:t>POLÍTICAS  </a:t>
            </a:r>
            <a:r>
              <a:rPr sz="1400" spc="-30" dirty="0">
                <a:latin typeface="Tahoma"/>
                <a:cs typeface="Tahoma"/>
              </a:rPr>
              <a:t>S</a:t>
            </a:r>
            <a:r>
              <a:rPr sz="1400" spc="30" dirty="0">
                <a:latin typeface="Tahoma"/>
                <a:cs typeface="Tahoma"/>
              </a:rPr>
              <a:t>OCI</a:t>
            </a:r>
            <a:r>
              <a:rPr sz="1400" spc="35" dirty="0">
                <a:latin typeface="Tahoma"/>
                <a:cs typeface="Tahoma"/>
              </a:rPr>
              <a:t>ALES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8113" y="4426077"/>
            <a:ext cx="1171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" dirty="0">
                <a:latin typeface="Tahoma"/>
                <a:cs typeface="Tahoma"/>
              </a:rPr>
              <a:t>INVERSIONES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12035" y="5097272"/>
            <a:ext cx="12884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3980" algn="r">
              <a:lnSpc>
                <a:spcPct val="100000"/>
              </a:lnSpc>
              <a:spcBef>
                <a:spcPts val="100"/>
              </a:spcBef>
            </a:pPr>
            <a:r>
              <a:rPr sz="1400" spc="95" dirty="0">
                <a:latin typeface="Tahoma"/>
                <a:cs typeface="Tahoma"/>
              </a:rPr>
              <a:t>A</a:t>
            </a:r>
            <a:r>
              <a:rPr sz="1400" spc="75" dirty="0">
                <a:latin typeface="Tahoma"/>
                <a:cs typeface="Tahoma"/>
              </a:rPr>
              <a:t>P</a:t>
            </a:r>
            <a:r>
              <a:rPr sz="1400" spc="110" dirty="0">
                <a:latin typeface="Tahoma"/>
                <a:cs typeface="Tahoma"/>
              </a:rPr>
              <a:t>OYO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110" dirty="0">
                <a:latin typeface="Tahoma"/>
                <a:cs typeface="Tahoma"/>
              </a:rPr>
              <a:t>A</a:t>
            </a:r>
            <a:r>
              <a:rPr sz="1400" spc="-80" dirty="0">
                <a:latin typeface="Tahoma"/>
                <a:cs typeface="Tahoma"/>
              </a:rPr>
              <a:t> </a:t>
            </a:r>
            <a:r>
              <a:rPr sz="1400" spc="35" dirty="0">
                <a:latin typeface="Tahoma"/>
                <a:cs typeface="Tahoma"/>
              </a:rPr>
              <a:t>LOS  </a:t>
            </a:r>
            <a:r>
              <a:rPr sz="1400" spc="30" dirty="0">
                <a:latin typeface="Tahoma"/>
                <a:cs typeface="Tahoma"/>
              </a:rPr>
              <a:t>SECTORES </a:t>
            </a:r>
            <a:r>
              <a:rPr sz="1400" spc="35" dirty="0">
                <a:latin typeface="Tahoma"/>
                <a:cs typeface="Tahoma"/>
              </a:rPr>
              <a:t> P</a:t>
            </a:r>
            <a:r>
              <a:rPr sz="1400" spc="30" dirty="0">
                <a:latin typeface="Tahoma"/>
                <a:cs typeface="Tahoma"/>
              </a:rPr>
              <a:t>R</a:t>
            </a:r>
            <a:r>
              <a:rPr sz="1400" spc="60" dirty="0">
                <a:latin typeface="Tahoma"/>
                <a:cs typeface="Tahoma"/>
              </a:rPr>
              <a:t>ODUCTIVOS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63790" y="3322701"/>
            <a:ext cx="542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40" dirty="0">
                <a:latin typeface="Tahoma"/>
                <a:cs typeface="Tahoma"/>
              </a:rPr>
              <a:t>5</a:t>
            </a:r>
            <a:r>
              <a:rPr sz="1600" spc="-30" dirty="0">
                <a:latin typeface="Tahoma"/>
                <a:cs typeface="Tahoma"/>
              </a:rPr>
              <a:t>.</a:t>
            </a:r>
            <a:r>
              <a:rPr sz="1600" spc="50" dirty="0">
                <a:latin typeface="Tahoma"/>
                <a:cs typeface="Tahoma"/>
              </a:rPr>
              <a:t>699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49385" y="3698875"/>
            <a:ext cx="5441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0" dirty="0">
                <a:latin typeface="Tahoma"/>
                <a:cs typeface="Tahoma"/>
              </a:rPr>
              <a:t>7.478</a:t>
            </a:r>
            <a:endParaRPr sz="1600">
              <a:latin typeface="Tahoma"/>
              <a:cs typeface="Tahoma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3951985" y="3704685"/>
          <a:ext cx="2427605" cy="2076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30"/>
                <a:gridCol w="113029"/>
                <a:gridCol w="101600"/>
                <a:gridCol w="1526540"/>
              </a:tblGrid>
              <a:tr h="274479">
                <a:tc>
                  <a:txBody>
                    <a:bodyPr/>
                    <a:lstStyle/>
                    <a:p>
                      <a:pPr marL="31750">
                        <a:lnSpc>
                          <a:spcPts val="1895"/>
                        </a:lnSpc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2023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64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4061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2019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solidFill>
                      <a:srgbClr val="E2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2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2E4E3"/>
                    </a:solidFill>
                  </a:tcPr>
                </a:tc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15" dirty="0">
                          <a:latin typeface="Tahoma"/>
                          <a:cs typeface="Tahoma"/>
                        </a:rPr>
                        <a:t>1.080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33655" marB="0"/>
                </a:tc>
              </a:tr>
              <a:tr h="34061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2023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 marL="975994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00" b="1" spc="-100" dirty="0">
                          <a:latin typeface="Tahoma"/>
                          <a:cs typeface="Tahoma"/>
                        </a:rPr>
                        <a:t>1.764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48894" marB="0"/>
                </a:tc>
              </a:tr>
              <a:tr h="225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90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2019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solidFill>
                      <a:srgbClr val="E2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2E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31115" marB="0"/>
                </a:tc>
              </a:tr>
              <a:tr h="3390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600" spc="45" dirty="0">
                          <a:latin typeface="Tahoma"/>
                          <a:cs typeface="Tahoma"/>
                        </a:rPr>
                        <a:t>2023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6B8A7B"/>
                    </a:solidFill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600" b="1" spc="-100" dirty="0">
                          <a:latin typeface="Tahoma"/>
                          <a:cs typeface="Tahoma"/>
                        </a:rPr>
                        <a:t>395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57785" marB="0"/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9733533" y="2865310"/>
            <a:ext cx="1576705" cy="28473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660"/>
              </a:spcBef>
            </a:pPr>
            <a:r>
              <a:rPr sz="1800" b="1" spc="-100" dirty="0">
                <a:latin typeface="Tahoma"/>
                <a:cs typeface="Tahoma"/>
              </a:rPr>
              <a:t>Variación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3600" b="1" spc="-204" dirty="0">
                <a:solidFill>
                  <a:srgbClr val="F7921D"/>
                </a:solidFill>
                <a:latin typeface="Tahoma"/>
                <a:cs typeface="Tahoma"/>
              </a:rPr>
              <a:t>31</a:t>
            </a:r>
            <a:r>
              <a:rPr sz="3600" b="1" spc="-505" dirty="0">
                <a:solidFill>
                  <a:srgbClr val="F7921D"/>
                </a:solidFill>
                <a:latin typeface="Tahoma"/>
                <a:cs typeface="Tahoma"/>
              </a:rPr>
              <a:t>,22%</a:t>
            </a:r>
            <a:endParaRPr sz="3600">
              <a:latin typeface="Tahoma"/>
              <a:cs typeface="Tahoma"/>
            </a:endParaRPr>
          </a:p>
          <a:p>
            <a:pPr marL="15240">
              <a:lnSpc>
                <a:spcPct val="100000"/>
              </a:lnSpc>
              <a:spcBef>
                <a:spcPts val="2820"/>
              </a:spcBef>
            </a:pPr>
            <a:r>
              <a:rPr sz="3600" b="1" spc="-450" dirty="0">
                <a:solidFill>
                  <a:srgbClr val="F7921D"/>
                </a:solidFill>
                <a:latin typeface="Tahoma"/>
                <a:cs typeface="Tahoma"/>
              </a:rPr>
              <a:t>63,3%</a:t>
            </a:r>
            <a:endParaRPr sz="3600">
              <a:latin typeface="Tahoma"/>
              <a:cs typeface="Tahoma"/>
            </a:endParaRPr>
          </a:p>
          <a:p>
            <a:pPr marL="15240">
              <a:lnSpc>
                <a:spcPct val="100000"/>
              </a:lnSpc>
              <a:spcBef>
                <a:spcPts val="2595"/>
              </a:spcBef>
            </a:pPr>
            <a:r>
              <a:rPr sz="3600" b="1" spc="-204" dirty="0">
                <a:solidFill>
                  <a:srgbClr val="F7921D"/>
                </a:solidFill>
                <a:latin typeface="Tahoma"/>
                <a:cs typeface="Tahoma"/>
              </a:rPr>
              <a:t>90</a:t>
            </a:r>
            <a:r>
              <a:rPr sz="3600" b="1" spc="-505" dirty="0">
                <a:solidFill>
                  <a:srgbClr val="F7921D"/>
                </a:solidFill>
                <a:latin typeface="Tahoma"/>
                <a:cs typeface="Tahoma"/>
              </a:rPr>
              <a:t>,82%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36776" y="5247132"/>
            <a:ext cx="8862060" cy="1045844"/>
          </a:xfrm>
          <a:custGeom>
            <a:avLst/>
            <a:gdLst/>
            <a:ahLst/>
            <a:cxnLst/>
            <a:rect l="l" t="t" r="r" b="b"/>
            <a:pathLst>
              <a:path w="8862060" h="1045845">
                <a:moveTo>
                  <a:pt x="8862060" y="0"/>
                </a:moveTo>
                <a:lnTo>
                  <a:pt x="0" y="0"/>
                </a:lnTo>
                <a:lnTo>
                  <a:pt x="0" y="1045464"/>
                </a:lnTo>
                <a:lnTo>
                  <a:pt x="8862060" y="1045464"/>
                </a:lnTo>
                <a:lnTo>
                  <a:pt x="88620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77973" y="441782"/>
            <a:ext cx="65747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Un</a:t>
            </a:r>
            <a:r>
              <a:rPr spc="-235" dirty="0"/>
              <a:t> </a:t>
            </a:r>
            <a:r>
              <a:rPr spc="-280" dirty="0"/>
              <a:t>esfuerzo</a:t>
            </a:r>
            <a:r>
              <a:rPr spc="-260" dirty="0"/>
              <a:t> </a:t>
            </a:r>
            <a:r>
              <a:rPr spc="-295" dirty="0"/>
              <a:t>compartido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151633" y="3420516"/>
            <a:ext cx="7668895" cy="14338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▪"/>
              <a:tabLst>
                <a:tab pos="241300" algn="l"/>
              </a:tabLst>
            </a:pPr>
            <a:r>
              <a:rPr sz="2800" spc="-15" dirty="0">
                <a:solidFill>
                  <a:srgbClr val="F78540"/>
                </a:solidFill>
                <a:latin typeface="Tahoma"/>
                <a:cs typeface="Tahoma"/>
              </a:rPr>
              <a:t>L</a:t>
            </a:r>
            <a:r>
              <a:rPr sz="2800" spc="-20" dirty="0">
                <a:solidFill>
                  <a:srgbClr val="F78540"/>
                </a:solidFill>
                <a:latin typeface="Tahoma"/>
                <a:cs typeface="Tahoma"/>
              </a:rPr>
              <a:t>a</a:t>
            </a:r>
            <a:r>
              <a:rPr sz="2800" spc="-17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b="1" spc="-80" dirty="0">
                <a:solidFill>
                  <a:srgbClr val="F78540"/>
                </a:solidFill>
                <a:latin typeface="Tahoma"/>
                <a:cs typeface="Tahoma"/>
              </a:rPr>
              <a:t>ESTAB</a:t>
            </a:r>
            <a:r>
              <a:rPr sz="2800" b="1" spc="-300" dirty="0">
                <a:solidFill>
                  <a:srgbClr val="F78540"/>
                </a:solidFill>
                <a:latin typeface="Tahoma"/>
                <a:cs typeface="Tahoma"/>
              </a:rPr>
              <a:t>I</a:t>
            </a:r>
            <a:r>
              <a:rPr sz="2800" b="1" spc="-350" dirty="0">
                <a:solidFill>
                  <a:srgbClr val="F78540"/>
                </a:solidFill>
                <a:latin typeface="Tahoma"/>
                <a:cs typeface="Tahoma"/>
              </a:rPr>
              <a:t>L</a:t>
            </a:r>
            <a:r>
              <a:rPr sz="2800" b="1" spc="-114" dirty="0">
                <a:solidFill>
                  <a:srgbClr val="F78540"/>
                </a:solidFill>
                <a:latin typeface="Tahoma"/>
                <a:cs typeface="Tahoma"/>
              </a:rPr>
              <a:t>IDAD </a:t>
            </a:r>
            <a:r>
              <a:rPr sz="2800" spc="30" dirty="0">
                <a:solidFill>
                  <a:srgbClr val="F78540"/>
                </a:solidFill>
                <a:latin typeface="Tahoma"/>
                <a:cs typeface="Tahoma"/>
              </a:rPr>
              <a:t>como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78540"/>
                </a:solidFill>
                <a:latin typeface="Tahoma"/>
                <a:cs typeface="Tahoma"/>
              </a:rPr>
              <a:t>valor</a:t>
            </a:r>
            <a:r>
              <a:rPr sz="2800" spc="-15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rgbClr val="F78540"/>
                </a:solidFill>
                <a:latin typeface="Tahoma"/>
                <a:cs typeface="Tahoma"/>
              </a:rPr>
              <a:t>frent</a:t>
            </a:r>
            <a:r>
              <a:rPr sz="2800" dirty="0">
                <a:solidFill>
                  <a:srgbClr val="F78540"/>
                </a:solidFill>
                <a:latin typeface="Tahoma"/>
                <a:cs typeface="Tahoma"/>
              </a:rPr>
              <a:t>e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85" dirty="0">
                <a:solidFill>
                  <a:srgbClr val="F78540"/>
                </a:solidFill>
                <a:latin typeface="Tahoma"/>
                <a:cs typeface="Tahoma"/>
              </a:rPr>
              <a:t>a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35" dirty="0">
                <a:solidFill>
                  <a:srgbClr val="F78540"/>
                </a:solidFill>
                <a:latin typeface="Tahoma"/>
                <a:cs typeface="Tahoma"/>
              </a:rPr>
              <a:t>las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rgbClr val="F78540"/>
                </a:solidFill>
                <a:latin typeface="Tahoma"/>
                <a:cs typeface="Tahoma"/>
              </a:rPr>
              <a:t>c</a:t>
            </a:r>
            <a:r>
              <a:rPr sz="2800" spc="-5" dirty="0">
                <a:solidFill>
                  <a:srgbClr val="F78540"/>
                </a:solidFill>
                <a:latin typeface="Tahoma"/>
                <a:cs typeface="Tahoma"/>
              </a:rPr>
              <a:t>risis</a:t>
            </a:r>
            <a:endParaRPr sz="2800">
              <a:latin typeface="Tahoma"/>
              <a:cs typeface="Tahoma"/>
            </a:endParaRPr>
          </a:p>
          <a:p>
            <a:pPr marL="241300" marR="5080" indent="-228600">
              <a:lnSpc>
                <a:spcPts val="3020"/>
              </a:lnSpc>
              <a:spcBef>
                <a:spcPts val="1055"/>
              </a:spcBef>
              <a:buFont typeface="Arial MT"/>
              <a:buChar char="▪"/>
              <a:tabLst>
                <a:tab pos="241300" algn="l"/>
              </a:tabLst>
            </a:pPr>
            <a:r>
              <a:rPr sz="2800" spc="-20" dirty="0">
                <a:solidFill>
                  <a:srgbClr val="F78540"/>
                </a:solidFill>
                <a:latin typeface="Tahoma"/>
                <a:cs typeface="Tahoma"/>
              </a:rPr>
              <a:t>La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rgbClr val="F78540"/>
                </a:solidFill>
                <a:latin typeface="Tahoma"/>
                <a:cs typeface="Tahoma"/>
              </a:rPr>
              <a:t>co</a:t>
            </a:r>
            <a:r>
              <a:rPr sz="2800" spc="25" dirty="0">
                <a:solidFill>
                  <a:srgbClr val="F78540"/>
                </a:solidFill>
                <a:latin typeface="Tahoma"/>
                <a:cs typeface="Tahoma"/>
              </a:rPr>
              <a:t>n</a:t>
            </a:r>
            <a:r>
              <a:rPr sz="2800" spc="10" dirty="0">
                <a:solidFill>
                  <a:srgbClr val="F78540"/>
                </a:solidFill>
                <a:latin typeface="Tahoma"/>
                <a:cs typeface="Tahoma"/>
              </a:rPr>
              <a:t>tinuidad</a:t>
            </a:r>
            <a:r>
              <a:rPr sz="2800" spc="-18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b="1" spc="-170" dirty="0">
                <a:solidFill>
                  <a:srgbClr val="F78540"/>
                </a:solidFill>
                <a:latin typeface="Tahoma"/>
                <a:cs typeface="Tahoma"/>
              </a:rPr>
              <a:t>POL</a:t>
            </a:r>
            <a:r>
              <a:rPr sz="2800" b="1" spc="-120" dirty="0">
                <a:solidFill>
                  <a:srgbClr val="F78540"/>
                </a:solidFill>
                <a:latin typeface="Tahoma"/>
                <a:cs typeface="Tahoma"/>
              </a:rPr>
              <a:t>Í</a:t>
            </a:r>
            <a:r>
              <a:rPr sz="2800" b="1" spc="-175" dirty="0">
                <a:solidFill>
                  <a:srgbClr val="F78540"/>
                </a:solidFill>
                <a:latin typeface="Tahoma"/>
                <a:cs typeface="Tahoma"/>
              </a:rPr>
              <a:t>TI</a:t>
            </a:r>
            <a:r>
              <a:rPr sz="2800" b="1" spc="-204" dirty="0">
                <a:solidFill>
                  <a:srgbClr val="F78540"/>
                </a:solidFill>
                <a:latin typeface="Tahoma"/>
                <a:cs typeface="Tahoma"/>
              </a:rPr>
              <a:t>C</a:t>
            </a:r>
            <a:r>
              <a:rPr sz="2800" b="1" spc="45" dirty="0">
                <a:solidFill>
                  <a:srgbClr val="F78540"/>
                </a:solidFill>
                <a:latin typeface="Tahoma"/>
                <a:cs typeface="Tahoma"/>
              </a:rPr>
              <a:t>A</a:t>
            </a:r>
            <a:r>
              <a:rPr sz="2800" b="1" spc="-10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rgbClr val="F78540"/>
                </a:solidFill>
                <a:latin typeface="Tahoma"/>
                <a:cs typeface="Tahoma"/>
              </a:rPr>
              <a:t>como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35" dirty="0">
                <a:solidFill>
                  <a:srgbClr val="F78540"/>
                </a:solidFill>
                <a:latin typeface="Tahoma"/>
                <a:cs typeface="Tahoma"/>
              </a:rPr>
              <a:t>garan</a:t>
            </a:r>
            <a:r>
              <a:rPr sz="2800" spc="-20" dirty="0">
                <a:solidFill>
                  <a:srgbClr val="F78540"/>
                </a:solidFill>
                <a:latin typeface="Tahoma"/>
                <a:cs typeface="Tahoma"/>
              </a:rPr>
              <a:t>t</a:t>
            </a:r>
            <a:r>
              <a:rPr sz="2800" spc="-25" dirty="0">
                <a:solidFill>
                  <a:srgbClr val="F78540"/>
                </a:solidFill>
                <a:latin typeface="Tahoma"/>
                <a:cs typeface="Tahoma"/>
              </a:rPr>
              <a:t>ía</a:t>
            </a:r>
            <a:r>
              <a:rPr sz="2800" spc="-18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35" dirty="0">
                <a:solidFill>
                  <a:srgbClr val="F78540"/>
                </a:solidFill>
                <a:latin typeface="Tahoma"/>
                <a:cs typeface="Tahoma"/>
              </a:rPr>
              <a:t>para</a:t>
            </a:r>
            <a:r>
              <a:rPr sz="2800" spc="-15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30" dirty="0">
                <a:solidFill>
                  <a:srgbClr val="F78540"/>
                </a:solidFill>
                <a:latin typeface="Tahoma"/>
                <a:cs typeface="Tahoma"/>
              </a:rPr>
              <a:t>la  </a:t>
            </a:r>
            <a:r>
              <a:rPr sz="2800" spc="-5" dirty="0">
                <a:solidFill>
                  <a:srgbClr val="F78540"/>
                </a:solidFill>
                <a:latin typeface="Tahoma"/>
                <a:cs typeface="Tahoma"/>
              </a:rPr>
              <a:t>defensa</a:t>
            </a:r>
            <a:r>
              <a:rPr sz="2800" spc="-16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78540"/>
                </a:solidFill>
                <a:latin typeface="Tahoma"/>
                <a:cs typeface="Tahoma"/>
              </a:rPr>
              <a:t>de</a:t>
            </a:r>
            <a:r>
              <a:rPr sz="2800" spc="-17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30" dirty="0">
                <a:solidFill>
                  <a:srgbClr val="F78540"/>
                </a:solidFill>
                <a:latin typeface="Tahoma"/>
                <a:cs typeface="Tahoma"/>
              </a:rPr>
              <a:t>la</a:t>
            </a:r>
            <a:r>
              <a:rPr sz="2800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78540"/>
                </a:solidFill>
                <a:latin typeface="Tahoma"/>
                <a:cs typeface="Tahoma"/>
              </a:rPr>
              <a:t>mayoría</a:t>
            </a:r>
            <a:r>
              <a:rPr sz="2800" spc="-16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78540"/>
                </a:solidFill>
                <a:latin typeface="Tahoma"/>
                <a:cs typeface="Tahoma"/>
              </a:rPr>
              <a:t>social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77973" y="1335786"/>
            <a:ext cx="7800975" cy="1852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5"/>
              </a:spcBef>
            </a:pPr>
            <a:r>
              <a:rPr sz="2000" spc="-15" dirty="0">
                <a:latin typeface="Tahoma"/>
                <a:cs typeface="Tahoma"/>
              </a:rPr>
              <a:t>Las </a:t>
            </a:r>
            <a:r>
              <a:rPr sz="2000" dirty="0">
                <a:latin typeface="Tahoma"/>
                <a:cs typeface="Tahoma"/>
              </a:rPr>
              <a:t>cuentas </a:t>
            </a:r>
            <a:r>
              <a:rPr sz="2000" spc="-20" dirty="0">
                <a:latin typeface="Tahoma"/>
                <a:cs typeface="Tahoma"/>
              </a:rPr>
              <a:t>para </a:t>
            </a:r>
            <a:r>
              <a:rPr sz="2000" spc="70" dirty="0">
                <a:latin typeface="Tahoma"/>
                <a:cs typeface="Tahoma"/>
              </a:rPr>
              <a:t>2023 </a:t>
            </a:r>
            <a:r>
              <a:rPr sz="2000" spc="10" dirty="0">
                <a:latin typeface="Tahoma"/>
                <a:cs typeface="Tahoma"/>
              </a:rPr>
              <a:t>vuelven </a:t>
            </a:r>
            <a:r>
              <a:rPr sz="2000" spc="-55" dirty="0">
                <a:latin typeface="Tahoma"/>
                <a:cs typeface="Tahoma"/>
              </a:rPr>
              <a:t>a </a:t>
            </a:r>
            <a:r>
              <a:rPr sz="2000" spc="-10" dirty="0">
                <a:latin typeface="Tahoma"/>
                <a:cs typeface="Tahoma"/>
              </a:rPr>
              <a:t>dar </a:t>
            </a:r>
            <a:r>
              <a:rPr sz="2000" b="1" spc="-125" dirty="0">
                <a:solidFill>
                  <a:srgbClr val="F7921D"/>
                </a:solidFill>
                <a:latin typeface="Tahoma"/>
                <a:cs typeface="Tahoma"/>
              </a:rPr>
              <a:t>cobertura </a:t>
            </a:r>
            <a:r>
              <a:rPr sz="2000" b="1" spc="-185" dirty="0">
                <a:solidFill>
                  <a:srgbClr val="F7921D"/>
                </a:solidFill>
                <a:latin typeface="Tahoma"/>
                <a:cs typeface="Tahoma"/>
              </a:rPr>
              <a:t>a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las 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políticas 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progresistas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-20" dirty="0">
                <a:latin typeface="Tahoma"/>
                <a:cs typeface="Tahoma"/>
              </a:rPr>
              <a:t>han </a:t>
            </a:r>
            <a:r>
              <a:rPr sz="2000" spc="15" dirty="0">
                <a:latin typeface="Tahoma"/>
                <a:cs typeface="Tahoma"/>
              </a:rPr>
              <a:t>permitido </a:t>
            </a:r>
            <a:r>
              <a:rPr sz="2000" spc="-55" dirty="0">
                <a:latin typeface="Tahoma"/>
                <a:cs typeface="Tahoma"/>
              </a:rPr>
              <a:t>a </a:t>
            </a:r>
            <a:r>
              <a:rPr sz="2000" spc="-5" dirty="0">
                <a:latin typeface="Tahoma"/>
                <a:cs typeface="Tahoma"/>
              </a:rPr>
              <a:t>Canarias </a:t>
            </a:r>
            <a:r>
              <a:rPr sz="2000" spc="5" dirty="0">
                <a:latin typeface="Tahoma"/>
                <a:cs typeface="Tahoma"/>
              </a:rPr>
              <a:t>enfrentarse </a:t>
            </a:r>
            <a:r>
              <a:rPr sz="2000" spc="25" dirty="0">
                <a:latin typeface="Tahoma"/>
                <a:cs typeface="Tahoma"/>
              </a:rPr>
              <a:t>con éxito </a:t>
            </a:r>
            <a:r>
              <a:rPr sz="2000" spc="-55" dirty="0">
                <a:latin typeface="Tahoma"/>
                <a:cs typeface="Tahoma"/>
              </a:rPr>
              <a:t>a </a:t>
            </a:r>
            <a:r>
              <a:rPr sz="2000" spc="-20" dirty="0">
                <a:latin typeface="Tahoma"/>
                <a:cs typeface="Tahoma"/>
              </a:rPr>
              <a:t>la 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etapa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-40" dirty="0">
                <a:latin typeface="Tahoma"/>
                <a:cs typeface="Tahoma"/>
              </a:rPr>
              <a:t>más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dura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su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historia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reciente;</a:t>
            </a:r>
            <a:r>
              <a:rPr sz="2000" spc="-15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y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hacerlo,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45" dirty="0">
                <a:latin typeface="Tahoma"/>
                <a:cs typeface="Tahoma"/>
              </a:rPr>
              <a:t>además</a:t>
            </a:r>
            <a:r>
              <a:rPr sz="2000" spc="-45" dirty="0">
                <a:solidFill>
                  <a:srgbClr val="F7921D"/>
                </a:solidFill>
                <a:latin typeface="Tahoma"/>
                <a:cs typeface="Tahoma"/>
              </a:rPr>
              <a:t>,</a:t>
            </a:r>
            <a:r>
              <a:rPr sz="2000" spc="-13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sin</a:t>
            </a:r>
            <a:r>
              <a:rPr sz="2000" b="1" spc="-10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50" dirty="0">
                <a:solidFill>
                  <a:srgbClr val="F7921D"/>
                </a:solidFill>
                <a:latin typeface="Tahoma"/>
                <a:cs typeface="Tahoma"/>
              </a:rPr>
              <a:t>dejar </a:t>
            </a:r>
            <a:r>
              <a:rPr sz="2000" b="1" spc="-57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85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000" b="1" spc="-10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nadie</a:t>
            </a:r>
            <a:r>
              <a:rPr sz="2000" b="1" spc="-10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en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la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cuneta</a:t>
            </a:r>
            <a:r>
              <a:rPr sz="2000" spc="-145" dirty="0">
                <a:latin typeface="Tahoma"/>
                <a:cs typeface="Tahoma"/>
              </a:rPr>
              <a:t>: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reforzando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sanidad,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educación,</a:t>
            </a:r>
            <a:r>
              <a:rPr sz="2000" spc="-15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los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derechos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sociales;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ayudando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los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sectores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-40" dirty="0">
                <a:latin typeface="Tahoma"/>
                <a:cs typeface="Tahoma"/>
              </a:rPr>
              <a:t>más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expuestos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-25" dirty="0">
                <a:latin typeface="Tahoma"/>
                <a:cs typeface="Tahoma"/>
              </a:rPr>
              <a:t>las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sucesivas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crisis 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y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recuperando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economía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y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el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empleo.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6555" y="5397804"/>
            <a:ext cx="739520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290" dirty="0">
                <a:solidFill>
                  <a:srgbClr val="FFFFFF"/>
                </a:solidFill>
                <a:latin typeface="Tahoma"/>
                <a:cs typeface="Tahoma"/>
              </a:rPr>
              <a:t>10.180.7</a:t>
            </a:r>
            <a:r>
              <a:rPr sz="4800" b="1" spc="-345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r>
              <a:rPr sz="4800" b="1" spc="-290" dirty="0">
                <a:solidFill>
                  <a:srgbClr val="FFFFFF"/>
                </a:solidFill>
                <a:latin typeface="Tahoma"/>
                <a:cs typeface="Tahoma"/>
              </a:rPr>
              <a:t>4.382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75" dirty="0">
                <a:solidFill>
                  <a:srgbClr val="FFFFFF"/>
                </a:solidFill>
                <a:latin typeface="Tahoma"/>
                <a:cs typeface="Tahoma"/>
              </a:rPr>
              <a:t>€</a:t>
            </a:r>
            <a:r>
              <a:rPr sz="4800" b="1" spc="-2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735" dirty="0">
                <a:solidFill>
                  <a:srgbClr val="FFFFFF"/>
                </a:solidFill>
                <a:latin typeface="Tahoma"/>
                <a:cs typeface="Tahoma"/>
              </a:rPr>
              <a:t>(+11,9%)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63198" y="1383029"/>
            <a:ext cx="127063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</a:pPr>
            <a:r>
              <a:rPr sz="1800" b="1" spc="-70" dirty="0">
                <a:latin typeface="Tahoma"/>
                <a:cs typeface="Tahoma"/>
              </a:rPr>
              <a:t>P</a:t>
            </a:r>
            <a:r>
              <a:rPr sz="1800" b="1" spc="-65" dirty="0">
                <a:latin typeface="Tahoma"/>
                <a:cs typeface="Tahoma"/>
              </a:rPr>
              <a:t>P</a:t>
            </a:r>
            <a:r>
              <a:rPr sz="1800" b="1" spc="20" dirty="0">
                <a:latin typeface="Tahoma"/>
                <a:cs typeface="Tahoma"/>
              </a:rPr>
              <a:t>TO</a:t>
            </a:r>
            <a:r>
              <a:rPr sz="1800" b="1" spc="-110" dirty="0">
                <a:latin typeface="Tahoma"/>
                <a:cs typeface="Tahoma"/>
              </a:rPr>
              <a:t> inicial</a:t>
            </a:r>
            <a:endParaRPr sz="1800">
              <a:latin typeface="Tahoma"/>
              <a:cs typeface="Tahoma"/>
            </a:endParaRPr>
          </a:p>
          <a:p>
            <a:pPr marL="725805">
              <a:lnSpc>
                <a:spcPts val="2150"/>
              </a:lnSpc>
            </a:pPr>
            <a:r>
              <a:rPr sz="1800" b="1" spc="-105" dirty="0">
                <a:latin typeface="Tahoma"/>
                <a:cs typeface="Tahoma"/>
              </a:rPr>
              <a:t>2019</a:t>
            </a:r>
            <a:endParaRPr sz="1800">
              <a:latin typeface="Tahoma"/>
              <a:cs typeface="Tahoma"/>
            </a:endParaRPr>
          </a:p>
          <a:p>
            <a:pPr marL="672465">
              <a:lnSpc>
                <a:spcPts val="2150"/>
              </a:lnSpc>
              <a:spcBef>
                <a:spcPts val="20"/>
              </a:spcBef>
            </a:pPr>
            <a:r>
              <a:rPr sz="1800" spc="-40" dirty="0">
                <a:latin typeface="Tahoma"/>
                <a:cs typeface="Tahoma"/>
              </a:rPr>
              <a:t>7</a:t>
            </a:r>
            <a:r>
              <a:rPr sz="1800" spc="-35" dirty="0">
                <a:latin typeface="Tahoma"/>
                <a:cs typeface="Tahoma"/>
              </a:rPr>
              <a:t>.</a:t>
            </a:r>
            <a:r>
              <a:rPr sz="1800" spc="60" dirty="0">
                <a:latin typeface="Tahoma"/>
                <a:cs typeface="Tahoma"/>
              </a:rPr>
              <a:t>855</a:t>
            </a:r>
            <a:endParaRPr sz="1800">
              <a:latin typeface="Tahoma"/>
              <a:cs typeface="Tahoma"/>
            </a:endParaRPr>
          </a:p>
          <a:p>
            <a:pPr marL="131445">
              <a:lnSpc>
                <a:spcPts val="2150"/>
              </a:lnSpc>
            </a:pPr>
            <a:r>
              <a:rPr sz="1800" spc="60" dirty="0">
                <a:latin typeface="Tahoma"/>
                <a:cs typeface="Tahoma"/>
              </a:rPr>
              <a:t>MILLONES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863198" y="2754884"/>
            <a:ext cx="127063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latin typeface="Tahoma"/>
                <a:cs typeface="Tahoma"/>
              </a:rPr>
              <a:t>P</a:t>
            </a:r>
            <a:r>
              <a:rPr sz="1800" b="1" spc="-65" dirty="0">
                <a:latin typeface="Tahoma"/>
                <a:cs typeface="Tahoma"/>
              </a:rPr>
              <a:t>P</a:t>
            </a:r>
            <a:r>
              <a:rPr sz="1800" b="1" spc="20" dirty="0">
                <a:latin typeface="Tahoma"/>
                <a:cs typeface="Tahoma"/>
              </a:rPr>
              <a:t>TO</a:t>
            </a:r>
            <a:r>
              <a:rPr sz="1800" b="1" spc="-110" dirty="0">
                <a:latin typeface="Tahoma"/>
                <a:cs typeface="Tahoma"/>
              </a:rPr>
              <a:t> inicial</a:t>
            </a:r>
            <a:endParaRPr sz="1800">
              <a:latin typeface="Tahoma"/>
              <a:cs typeface="Tahoma"/>
            </a:endParaRPr>
          </a:p>
          <a:p>
            <a:pPr marR="6350" algn="r">
              <a:lnSpc>
                <a:spcPts val="2150"/>
              </a:lnSpc>
            </a:pPr>
            <a:r>
              <a:rPr sz="1800" b="1" spc="-105" dirty="0">
                <a:latin typeface="Tahoma"/>
                <a:cs typeface="Tahoma"/>
              </a:rPr>
              <a:t>2023</a:t>
            </a:r>
            <a:endParaRPr sz="1800">
              <a:latin typeface="Tahoma"/>
              <a:cs typeface="Tahoma"/>
            </a:endParaRPr>
          </a:p>
          <a:p>
            <a:pPr marR="5715" algn="r">
              <a:lnSpc>
                <a:spcPts val="2150"/>
              </a:lnSpc>
            </a:pPr>
            <a:r>
              <a:rPr sz="1800" spc="30" dirty="0">
                <a:latin typeface="Tahoma"/>
                <a:cs typeface="Tahoma"/>
              </a:rPr>
              <a:t>10.180</a:t>
            </a:r>
            <a:endParaRPr sz="1800">
              <a:latin typeface="Tahoma"/>
              <a:cs typeface="Tahoma"/>
            </a:endParaRPr>
          </a:p>
          <a:p>
            <a:pPr marL="131445">
              <a:lnSpc>
                <a:spcPct val="100000"/>
              </a:lnSpc>
            </a:pPr>
            <a:r>
              <a:rPr sz="1800" spc="60" dirty="0">
                <a:latin typeface="Tahoma"/>
                <a:cs typeface="Tahoma"/>
              </a:rPr>
              <a:t>MILLONES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50093" y="4127068"/>
            <a:ext cx="14033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455" dirty="0">
                <a:solidFill>
                  <a:srgbClr val="F7921D"/>
                </a:solidFill>
                <a:latin typeface="Tahoma"/>
                <a:cs typeface="Tahoma"/>
              </a:rPr>
              <a:t>+29,6%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42644" y="5247132"/>
            <a:ext cx="588645" cy="1045844"/>
          </a:xfrm>
          <a:custGeom>
            <a:avLst/>
            <a:gdLst/>
            <a:ahLst/>
            <a:cxnLst/>
            <a:rect l="l" t="t" r="r" b="b"/>
            <a:pathLst>
              <a:path w="588644" h="1045845">
                <a:moveTo>
                  <a:pt x="0" y="0"/>
                </a:moveTo>
                <a:lnTo>
                  <a:pt x="0" y="1045464"/>
                </a:lnTo>
                <a:lnTo>
                  <a:pt x="588263" y="52273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833354" y="517016"/>
            <a:ext cx="1301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1495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75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100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1544" y="6371959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pPr marL="38100">
                <a:lnSpc>
                  <a:spcPts val="2090"/>
                </a:lnSpc>
              </a:pPr>
              <a:t>2</a:t>
            </a:fld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16843" y="5022596"/>
            <a:ext cx="1193165" cy="12274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807720">
              <a:lnSpc>
                <a:spcPts val="2140"/>
              </a:lnSpc>
              <a:spcBef>
                <a:spcPts val="185"/>
              </a:spcBef>
            </a:pPr>
            <a:r>
              <a:rPr sz="1800" b="1" spc="-125" dirty="0">
                <a:latin typeface="Tahoma"/>
                <a:cs typeface="Tahoma"/>
              </a:rPr>
              <a:t>PIB  </a:t>
            </a:r>
            <a:r>
              <a:rPr sz="1800" b="1" spc="-114" dirty="0">
                <a:latin typeface="Tahoma"/>
                <a:cs typeface="Tahoma"/>
              </a:rPr>
              <a:t>2019/2023</a:t>
            </a:r>
            <a:endParaRPr sz="1800">
              <a:latin typeface="Tahoma"/>
              <a:cs typeface="Tahoma"/>
            </a:endParaRPr>
          </a:p>
          <a:p>
            <a:pPr marL="99695">
              <a:lnSpc>
                <a:spcPct val="100000"/>
              </a:lnSpc>
              <a:spcBef>
                <a:spcPts val="1255"/>
              </a:spcBef>
            </a:pPr>
            <a:r>
              <a:rPr sz="3200" b="1" spc="-395" dirty="0">
                <a:solidFill>
                  <a:srgbClr val="F7921D"/>
                </a:solidFill>
                <a:latin typeface="Tahoma"/>
                <a:cs typeface="Tahoma"/>
              </a:rPr>
              <a:t>-3,4%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20084" y="0"/>
            <a:ext cx="6036564" cy="685799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160">
              <a:lnSpc>
                <a:spcPct val="100000"/>
              </a:lnSpc>
              <a:spcBef>
                <a:spcPts val="100"/>
              </a:spcBef>
            </a:pPr>
            <a:r>
              <a:rPr spc="-275" dirty="0"/>
              <a:t>Los</a:t>
            </a:r>
            <a:r>
              <a:rPr spc="-250" dirty="0"/>
              <a:t> </a:t>
            </a:r>
            <a:r>
              <a:rPr spc="-315" dirty="0"/>
              <a:t>crecim</a:t>
            </a:r>
            <a:r>
              <a:rPr spc="-165" dirty="0"/>
              <a:t>i</a:t>
            </a:r>
            <a:r>
              <a:rPr spc="-290" dirty="0"/>
              <a:t>entos</a:t>
            </a:r>
            <a:r>
              <a:rPr spc="-240" dirty="0"/>
              <a:t> </a:t>
            </a:r>
            <a:r>
              <a:rPr spc="-455" dirty="0"/>
              <a:t>más</a:t>
            </a:r>
            <a:r>
              <a:rPr spc="-240" dirty="0"/>
              <a:t> </a:t>
            </a:r>
            <a:r>
              <a:rPr spc="-305" dirty="0"/>
              <a:t>relevantes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20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7028688" y="1735835"/>
            <a:ext cx="4360545" cy="2677795"/>
          </a:xfrm>
          <a:prstGeom prst="rect">
            <a:avLst/>
          </a:prstGeom>
          <a:solidFill>
            <a:srgbClr val="3A6450">
              <a:alpha val="74900"/>
            </a:srgbClr>
          </a:solidFill>
        </p:spPr>
        <p:txBody>
          <a:bodyPr vert="horz" wrap="square" lIns="0" tIns="54610" rIns="0" bIns="0" rtlCol="0">
            <a:spAutoFit/>
          </a:bodyPr>
          <a:lstStyle/>
          <a:p>
            <a:pPr marL="1548130">
              <a:lnSpc>
                <a:spcPct val="100000"/>
              </a:lnSpc>
              <a:spcBef>
                <a:spcPts val="430"/>
              </a:spcBef>
            </a:pPr>
            <a:r>
              <a:rPr sz="2400" b="1" spc="-135" dirty="0">
                <a:solidFill>
                  <a:srgbClr val="FFFFFF"/>
                </a:solidFill>
                <a:latin typeface="Tahoma"/>
                <a:cs typeface="Tahoma"/>
              </a:rPr>
              <a:t>Relativos</a:t>
            </a:r>
            <a:endParaRPr sz="2400">
              <a:latin typeface="Tahoma"/>
              <a:cs typeface="Tahoma"/>
            </a:endParaRPr>
          </a:p>
          <a:p>
            <a:pPr marL="435609" marR="285115" indent="-343535">
              <a:lnSpc>
                <a:spcPct val="100000"/>
              </a:lnSpc>
              <a:buFont typeface="Wingdings"/>
              <a:buChar char=""/>
              <a:tabLst>
                <a:tab pos="435609" algn="l"/>
                <a:tab pos="436245" algn="l"/>
              </a:tabLst>
            </a:pP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Transición 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Ecológica: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20,71%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90" dirty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sz="2400" spc="-65" dirty="0">
                <a:solidFill>
                  <a:srgbClr val="FFFFFF"/>
                </a:solidFill>
                <a:latin typeface="Tahoma"/>
                <a:cs typeface="Tahoma"/>
              </a:rPr>
              <a:t>+43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spc="-280" dirty="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sz="2400" spc="-1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para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situarse</a:t>
            </a:r>
            <a:r>
              <a:rPr sz="24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ahoma"/>
                <a:cs typeface="Tahoma"/>
              </a:rPr>
              <a:t>250,8</a:t>
            </a:r>
            <a:r>
              <a:rPr sz="24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endParaRPr sz="2400">
              <a:latin typeface="Tahoma"/>
              <a:cs typeface="Tahoma"/>
            </a:endParaRPr>
          </a:p>
          <a:p>
            <a:pPr marL="435609" marR="544830" indent="-34353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35609" algn="l"/>
                <a:tab pos="436245" algn="l"/>
              </a:tabLst>
            </a:pPr>
            <a:r>
              <a:rPr sz="2400" spc="40" dirty="0">
                <a:solidFill>
                  <a:srgbClr val="FFFFFF"/>
                </a:solidFill>
                <a:latin typeface="Tahoma"/>
                <a:cs typeface="Tahoma"/>
              </a:rPr>
              <a:t>Ec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onomía: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Tahoma"/>
                <a:cs typeface="Tahoma"/>
              </a:rPr>
              <a:t>19,1%</a:t>
            </a:r>
            <a:r>
              <a:rPr sz="2400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Tahoma"/>
                <a:cs typeface="Tahoma"/>
              </a:rPr>
              <a:t>(+19 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400" spc="-280" dirty="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sz="2400" spc="-1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24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tarse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en  </a:t>
            </a:r>
            <a:r>
              <a:rPr sz="2400" spc="25" dirty="0">
                <a:solidFill>
                  <a:srgbClr val="FFFFFF"/>
                </a:solidFill>
                <a:latin typeface="Tahoma"/>
                <a:cs typeface="Tahoma"/>
              </a:rPr>
              <a:t>121,2</a:t>
            </a:r>
            <a:r>
              <a:rPr sz="24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87879" y="1735835"/>
            <a:ext cx="4668520" cy="2677795"/>
          </a:xfrm>
          <a:prstGeom prst="rect">
            <a:avLst/>
          </a:prstGeom>
          <a:solidFill>
            <a:srgbClr val="3A6450">
              <a:alpha val="74900"/>
            </a:srgbClr>
          </a:solidFill>
        </p:spPr>
        <p:txBody>
          <a:bodyPr vert="horz" wrap="square" lIns="0" tIns="237490" rIns="0" bIns="0" rtlCol="0">
            <a:spAutoFit/>
          </a:bodyPr>
          <a:lstStyle/>
          <a:p>
            <a:pPr marL="1645920">
              <a:lnSpc>
                <a:spcPct val="100000"/>
              </a:lnSpc>
              <a:spcBef>
                <a:spcPts val="1870"/>
              </a:spcBef>
            </a:pPr>
            <a:r>
              <a:rPr sz="2400" b="1" spc="-114" dirty="0">
                <a:solidFill>
                  <a:srgbClr val="FFFFFF"/>
                </a:solidFill>
                <a:latin typeface="Tahoma"/>
                <a:cs typeface="Tahoma"/>
              </a:rPr>
              <a:t>Absolutos</a:t>
            </a:r>
            <a:endParaRPr sz="2400">
              <a:latin typeface="Tahoma"/>
              <a:cs typeface="Tahoma"/>
            </a:endParaRPr>
          </a:p>
          <a:p>
            <a:pPr marL="433705" indent="-343535">
              <a:lnSpc>
                <a:spcPct val="100000"/>
              </a:lnSpc>
              <a:buFont typeface="Wingdings"/>
              <a:buChar char=""/>
              <a:tabLst>
                <a:tab pos="433705" algn="l"/>
                <a:tab pos="434340" algn="l"/>
              </a:tabLst>
            </a:pPr>
            <a:r>
              <a:rPr sz="2400" spc="20" dirty="0">
                <a:solidFill>
                  <a:srgbClr val="FFFFFF"/>
                </a:solidFill>
                <a:latin typeface="Tahoma"/>
                <a:cs typeface="Tahoma"/>
              </a:rPr>
              <a:t>Servicio</a:t>
            </a:r>
            <a:r>
              <a:rPr sz="24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Tahoma"/>
                <a:cs typeface="Tahoma"/>
              </a:rPr>
              <a:t>Canario</a:t>
            </a:r>
            <a:r>
              <a:rPr sz="24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Tahoma"/>
                <a:cs typeface="Tahoma"/>
              </a:rPr>
              <a:t>Salud:</a:t>
            </a:r>
            <a:endParaRPr sz="2400">
              <a:latin typeface="Tahoma"/>
              <a:cs typeface="Tahoma"/>
            </a:endParaRPr>
          </a:p>
          <a:p>
            <a:pPr marL="433705">
              <a:lnSpc>
                <a:spcPct val="100000"/>
              </a:lnSpc>
            </a:pPr>
            <a:r>
              <a:rPr sz="2400" spc="-65" dirty="0">
                <a:solidFill>
                  <a:srgbClr val="FFFFFF"/>
                </a:solidFill>
                <a:latin typeface="Tahoma"/>
                <a:cs typeface="Tahoma"/>
              </a:rPr>
              <a:t>+331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sz="2400" spc="80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Tahoma"/>
                <a:cs typeface="Tahoma"/>
              </a:rPr>
              <a:t>mill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nes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ra</a:t>
            </a:r>
            <a:r>
              <a:rPr sz="24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situ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arse</a:t>
            </a:r>
            <a:endParaRPr sz="2400">
              <a:latin typeface="Tahoma"/>
              <a:cs typeface="Tahoma"/>
            </a:endParaRPr>
          </a:p>
          <a:p>
            <a:pPr marL="43370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2400" spc="-1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24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ahoma"/>
                <a:cs typeface="Tahoma"/>
              </a:rPr>
              <a:t>3.793</a:t>
            </a:r>
            <a:endParaRPr sz="2400">
              <a:latin typeface="Tahoma"/>
              <a:cs typeface="Tahoma"/>
            </a:endParaRPr>
          </a:p>
          <a:p>
            <a:pPr marL="433705" marR="145415" indent="-342900">
              <a:lnSpc>
                <a:spcPct val="100000"/>
              </a:lnSpc>
              <a:buFont typeface="Wingdings"/>
              <a:buChar char=""/>
              <a:tabLst>
                <a:tab pos="433705" algn="l"/>
                <a:tab pos="434340" algn="l"/>
              </a:tabLst>
            </a:pPr>
            <a:r>
              <a:rPr sz="2400" spc="15" dirty="0">
                <a:solidFill>
                  <a:srgbClr val="FFFFFF"/>
                </a:solidFill>
                <a:latin typeface="Tahoma"/>
                <a:cs typeface="Tahoma"/>
              </a:rPr>
              <a:t>Ed</a:t>
            </a:r>
            <a:r>
              <a:rPr sz="2400" spc="2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cación:</a:t>
            </a:r>
            <a:r>
              <a:rPr sz="24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+189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24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para  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situarse</a:t>
            </a:r>
            <a:r>
              <a:rPr sz="2400" spc="-1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2400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ahoma"/>
                <a:cs typeface="Tahoma"/>
              </a:rPr>
              <a:t>2.326</a:t>
            </a:r>
            <a:r>
              <a:rPr sz="2400" spc="-1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87879" y="4611623"/>
            <a:ext cx="9301480" cy="1816735"/>
          </a:xfrm>
          <a:prstGeom prst="rect">
            <a:avLst/>
          </a:prstGeom>
          <a:solidFill>
            <a:srgbClr val="F7921D"/>
          </a:solidFill>
        </p:spPr>
        <p:txBody>
          <a:bodyPr vert="horz" wrap="square" lIns="0" tIns="42544" rIns="0" bIns="0" rtlCol="0">
            <a:spAutoFit/>
          </a:bodyPr>
          <a:lstStyle/>
          <a:p>
            <a:pPr marL="114300" marR="103505" algn="ctr">
              <a:lnSpc>
                <a:spcPct val="100000"/>
              </a:lnSpc>
              <a:spcBef>
                <a:spcPts val="334"/>
              </a:spcBef>
              <a:tabLst>
                <a:tab pos="1714500" algn="l"/>
              </a:tabLst>
            </a:pPr>
            <a:r>
              <a:rPr sz="2800" b="1" spc="-145" dirty="0">
                <a:solidFill>
                  <a:srgbClr val="FFFFFF"/>
                </a:solidFill>
                <a:latin typeface="Tahoma"/>
                <a:cs typeface="Tahoma"/>
              </a:rPr>
              <a:t>Derechos</a:t>
            </a:r>
            <a:r>
              <a:rPr sz="2800" b="1" spc="-170" dirty="0">
                <a:solidFill>
                  <a:srgbClr val="FFFFFF"/>
                </a:solidFill>
                <a:latin typeface="Tahoma"/>
                <a:cs typeface="Tahoma"/>
              </a:rPr>
              <a:t> Sociales</a:t>
            </a:r>
            <a:r>
              <a:rPr sz="2800" b="1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experi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enta</a:t>
            </a:r>
            <a:r>
              <a:rPr sz="28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20" dirty="0">
                <a:solidFill>
                  <a:srgbClr val="FFFFFF"/>
                </a:solidFill>
                <a:latin typeface="Tahoma"/>
                <a:cs typeface="Tahoma"/>
              </a:rPr>
              <a:t>uno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800" spc="-1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crecimientos  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r>
              <a:rPr sz="2800" spc="-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imp</a:t>
            </a:r>
            <a:r>
              <a:rPr sz="2800" spc="2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rt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800" spc="20" dirty="0">
                <a:solidFill>
                  <a:srgbClr val="FFFFFF"/>
                </a:solidFill>
                <a:latin typeface="Tahoma"/>
                <a:cs typeface="Tahoma"/>
              </a:rPr>
              <a:t>nt</a:t>
            </a:r>
            <a:r>
              <a:rPr sz="2800" spc="2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spc="-130" dirty="0">
                <a:solidFill>
                  <a:srgbClr val="FFFFFF"/>
                </a:solidFill>
                <a:latin typeface="Tahoma"/>
                <a:cs typeface="Tahoma"/>
              </a:rPr>
              <a:t>s,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tan</a:t>
            </a:r>
            <a:r>
              <a:rPr sz="2800" spc="6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800" spc="-1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tér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800" spc="10" dirty="0">
                <a:solidFill>
                  <a:srgbClr val="FFFFFF"/>
                </a:solidFill>
                <a:latin typeface="Tahoma"/>
                <a:cs typeface="Tahoma"/>
              </a:rPr>
              <a:t>inos</a:t>
            </a:r>
            <a:r>
              <a:rPr sz="28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ahoma"/>
                <a:cs typeface="Tahoma"/>
              </a:rPr>
              <a:t>absol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800" spc="30" dirty="0">
                <a:solidFill>
                  <a:srgbClr val="FFFFFF"/>
                </a:solidFill>
                <a:latin typeface="Tahoma"/>
                <a:cs typeface="Tahoma"/>
              </a:rPr>
              <a:t>tos</a:t>
            </a:r>
            <a:r>
              <a:rPr sz="28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3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800" spc="20" dirty="0">
                <a:solidFill>
                  <a:srgbClr val="FFFFFF"/>
                </a:solidFill>
                <a:latin typeface="Tahoma"/>
                <a:cs typeface="Tahoma"/>
              </a:rPr>
              <a:t>omo 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rela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800" spc="-40" dirty="0">
                <a:solidFill>
                  <a:srgbClr val="FFFFFF"/>
                </a:solidFill>
                <a:latin typeface="Tahoma"/>
                <a:cs typeface="Tahoma"/>
              </a:rPr>
              <a:t>ivos: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2800" b="1" spc="-275" dirty="0">
                <a:solidFill>
                  <a:srgbClr val="FFFFFF"/>
                </a:solidFill>
                <a:latin typeface="Tahoma"/>
                <a:cs typeface="Tahoma"/>
              </a:rPr>
              <a:t>15,38</a:t>
            </a:r>
            <a:r>
              <a:rPr sz="2800" b="1" spc="-565" dirty="0">
                <a:solidFill>
                  <a:srgbClr val="FFFFFF"/>
                </a:solidFill>
                <a:latin typeface="Tahoma"/>
                <a:cs typeface="Tahoma"/>
              </a:rPr>
              <a:t>%</a:t>
            </a:r>
            <a:r>
              <a:rPr sz="28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40" dirty="0">
                <a:solidFill>
                  <a:srgbClr val="FFFFFF"/>
                </a:solidFill>
                <a:latin typeface="Tahoma"/>
                <a:cs typeface="Tahoma"/>
              </a:rPr>
              <a:t>(+89</a:t>
            </a:r>
            <a:r>
              <a:rPr sz="28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euros)</a:t>
            </a:r>
            <a:r>
              <a:rPr sz="2800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28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situarse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en  </a:t>
            </a:r>
            <a:r>
              <a:rPr sz="2800" spc="15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28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Tahoma"/>
                <a:cs typeface="Tahoma"/>
              </a:rPr>
              <a:t>669</a:t>
            </a:r>
            <a:r>
              <a:rPr sz="28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800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Tahoma"/>
                <a:cs typeface="Tahoma"/>
              </a:rPr>
              <a:t>presupuesto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21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77973" y="378333"/>
            <a:ext cx="4488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5" dirty="0"/>
              <a:t>Ingres</a:t>
            </a:r>
            <a:r>
              <a:rPr sz="3600" spc="-360" dirty="0"/>
              <a:t>o</a:t>
            </a:r>
            <a:r>
              <a:rPr sz="3600" spc="-275" dirty="0"/>
              <a:t>s</a:t>
            </a:r>
            <a:r>
              <a:rPr sz="3600" spc="-180" dirty="0"/>
              <a:t> </a:t>
            </a:r>
            <a:r>
              <a:rPr sz="3600" spc="-200" dirty="0"/>
              <a:t>por</a:t>
            </a:r>
            <a:r>
              <a:rPr sz="3600" spc="-180" dirty="0"/>
              <a:t> </a:t>
            </a:r>
            <a:r>
              <a:rPr sz="3600" spc="-229" dirty="0"/>
              <a:t>ca</a:t>
            </a:r>
            <a:r>
              <a:rPr sz="3600" spc="-275" dirty="0"/>
              <a:t>p</a:t>
            </a:r>
            <a:r>
              <a:rPr sz="3600" spc="-204" dirty="0"/>
              <a:t>ítulos</a:t>
            </a:r>
            <a:endParaRPr sz="3600"/>
          </a:p>
        </p:txBody>
      </p:sp>
      <p:sp>
        <p:nvSpPr>
          <p:cNvPr id="8" name="object 8"/>
          <p:cNvSpPr txBox="1"/>
          <p:nvPr/>
        </p:nvSpPr>
        <p:spPr>
          <a:xfrm>
            <a:off x="2027301" y="5675477"/>
            <a:ext cx="9410700" cy="6813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100" spc="10" dirty="0">
                <a:latin typeface="Tahoma"/>
                <a:cs typeface="Tahoma"/>
              </a:rPr>
              <a:t>Los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ingresos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del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Estado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incrementan</a:t>
            </a:r>
            <a:r>
              <a:rPr sz="1100" spc="-9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fundamentalmente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por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el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aumento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un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23,4%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recursos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del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Sistema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Financiación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Autonómica.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100" spc="10" dirty="0">
                <a:latin typeface="Tahoma"/>
                <a:cs typeface="Tahoma"/>
              </a:rPr>
              <a:t>El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peso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impuestos</a:t>
            </a:r>
            <a:r>
              <a:rPr sz="1100" spc="-90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directos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e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indirectos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sobre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el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total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ingresos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no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llega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a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crecer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ni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siquiera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un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punto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con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respecto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a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Presupuestos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35" dirty="0">
                <a:latin typeface="Tahoma"/>
                <a:cs typeface="Tahoma"/>
              </a:rPr>
              <a:t>2022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en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ninguno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dos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casos.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028189" y="1118742"/>
          <a:ext cx="9603105" cy="4473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4489"/>
                <a:gridCol w="1747519"/>
                <a:gridCol w="948689"/>
                <a:gridCol w="1770380"/>
                <a:gridCol w="971550"/>
                <a:gridCol w="1573529"/>
                <a:gridCol w="934084"/>
              </a:tblGrid>
              <a:tr h="357505"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spc="-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CAPÍTULOS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UE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NIC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AL </a:t>
                      </a:r>
                      <a:r>
                        <a:rPr sz="900" b="1" spc="-114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sobre</a:t>
                      </a:r>
                      <a:r>
                        <a:rPr sz="9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total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UE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NIC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AL</a:t>
                      </a:r>
                      <a:r>
                        <a:rPr sz="9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sobre</a:t>
                      </a:r>
                      <a:r>
                        <a:rPr sz="9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total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492759" marR="146685" indent="-3352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V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ARI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AC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ON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SOL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TA  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2023/2022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%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var.</a:t>
                      </a:r>
                      <a:r>
                        <a:rPr sz="9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/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</a:tr>
              <a:tr h="27025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Impue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Di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ect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1.730.458.082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17,4%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1.992.231.778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18,0%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261.773.696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15,1%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038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II.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Impue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Indirect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1.556.750.868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15,6%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1.804.253.961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16,3%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247.503.092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15,9%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6351">
                <a:tc>
                  <a:txBody>
                    <a:bodyPr/>
                    <a:lstStyle/>
                    <a:p>
                      <a:pPr marL="71755" marR="17018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III.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Ta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,</a:t>
                      </a:r>
                      <a:r>
                        <a:rPr sz="9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eci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Públic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y  </a:t>
                      </a:r>
                      <a:r>
                        <a:rPr sz="900" spc="20" dirty="0">
                          <a:latin typeface="Tahoma"/>
                          <a:cs typeface="Tahoma"/>
                        </a:rPr>
                        <a:t>Otros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20" dirty="0">
                          <a:latin typeface="Tahoma"/>
                          <a:cs typeface="Tahoma"/>
                        </a:rPr>
                        <a:t>Ingresos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172.252.719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1,7%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153.111.710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1,4%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-19.141.009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20" dirty="0">
                          <a:latin typeface="Tahoma"/>
                          <a:cs typeface="Tahoma"/>
                        </a:rPr>
                        <a:t>-11,1%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038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IV.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Tra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sf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enci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co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ient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4.503.038.479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45,1%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5.293.203.084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47,9%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790.164.605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17,5%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038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V.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Ingre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os</a:t>
                      </a:r>
                      <a:r>
                        <a:rPr sz="9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trim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nial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5.134.490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0" dirty="0">
                          <a:latin typeface="Tahoma"/>
                          <a:cs typeface="Tahoma"/>
                        </a:rPr>
                        <a:t>4.189.909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-944.581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0" dirty="0">
                          <a:latin typeface="Tahoma"/>
                          <a:cs typeface="Tahoma"/>
                        </a:rPr>
                        <a:t>-18,4%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6352">
                <a:tc>
                  <a:txBody>
                    <a:bodyPr/>
                    <a:lstStyle/>
                    <a:p>
                      <a:pPr marL="71755" marR="36131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AC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ONES  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CORRIENTES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7.967.634.638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79,9%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9.246.990.442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83,6%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1.279.355.803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16,1%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6351">
                <a:tc>
                  <a:txBody>
                    <a:bodyPr/>
                    <a:lstStyle/>
                    <a:p>
                      <a:pPr marL="71755" marR="18288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VI.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najenaci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ó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Inve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ion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 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Reales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20" dirty="0">
                          <a:latin typeface="Tahoma"/>
                          <a:cs typeface="Tahoma"/>
                        </a:rPr>
                        <a:t>500.000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20" dirty="0">
                          <a:latin typeface="Tahoma"/>
                          <a:cs typeface="Tahoma"/>
                        </a:rPr>
                        <a:t>500.000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025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VII.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Tra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sf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enci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Ca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pit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991.970.193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9,9%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690.724.095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6,2%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-301.246.098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spc="-20" dirty="0">
                          <a:latin typeface="Tahoma"/>
                          <a:cs typeface="Tahoma"/>
                        </a:rPr>
                        <a:t>-30,4%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6352">
                <a:tc>
                  <a:txBody>
                    <a:bodyPr/>
                    <a:lstStyle/>
                    <a:p>
                      <a:pPr marL="71755" marR="36131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AC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ONES  </a:t>
                      </a:r>
                      <a:r>
                        <a:rPr sz="900" b="1" spc="-40" dirty="0">
                          <a:latin typeface="Tahoma"/>
                          <a:cs typeface="Tahoma"/>
                        </a:rPr>
                        <a:t>CAPITAL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992.470.193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691.224.095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25" dirty="0">
                          <a:latin typeface="Tahoma"/>
                          <a:cs typeface="Tahoma"/>
                        </a:rPr>
                        <a:t>6,3%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-301.246.098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0" dirty="0">
                          <a:latin typeface="Tahoma"/>
                          <a:cs typeface="Tahoma"/>
                        </a:rPr>
                        <a:t>-30,4%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6351">
                <a:tc>
                  <a:txBody>
                    <a:bodyPr/>
                    <a:lstStyle/>
                    <a:p>
                      <a:pPr marL="71755" marR="39560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GR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OS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NO  </a:t>
                      </a:r>
                      <a:r>
                        <a:rPr sz="900" b="1" spc="-50" dirty="0">
                          <a:latin typeface="Tahoma"/>
                          <a:cs typeface="Tahoma"/>
                        </a:rPr>
                        <a:t>FINANCIEROS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8.960.104.832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89,8%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9.938.214.537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89,9%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978.109.705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038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VIII.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Acti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v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os</a:t>
                      </a:r>
                      <a:r>
                        <a:rPr sz="9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inanci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114.744.096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1,2%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221.663.772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2,0%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106.919.676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25" dirty="0">
                          <a:latin typeface="Tahoma"/>
                          <a:cs typeface="Tahoma"/>
                        </a:rPr>
                        <a:t>93,2%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6352">
                <a:tc>
                  <a:txBody>
                    <a:bodyPr/>
                    <a:lstStyle/>
                    <a:p>
                      <a:pPr marL="71755" marR="16002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GR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OS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CA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Í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T.</a:t>
                      </a:r>
                      <a:r>
                        <a:rPr sz="9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I  AL</a:t>
                      </a:r>
                      <a:r>
                        <a:rPr sz="9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V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I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9.074.848.928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91,0%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10.159.878.309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91,9%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1.085.029.381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12,0%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038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IX.</a:t>
                      </a:r>
                      <a:r>
                        <a:rPr sz="9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ivos</a:t>
                      </a:r>
                      <a:r>
                        <a:rPr sz="9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10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inanci</a:t>
                      </a:r>
                      <a:r>
                        <a:rPr sz="900" spc="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dirty="0">
                          <a:latin typeface="Tahoma"/>
                          <a:cs typeface="Tahoma"/>
                        </a:rPr>
                        <a:t>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898.748.536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9,0%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899.319.967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8,1%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20" dirty="0">
                          <a:latin typeface="Tahoma"/>
                          <a:cs typeface="Tahoma"/>
                        </a:rPr>
                        <a:t>571.431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spc="-40" dirty="0">
                          <a:latin typeface="Tahoma"/>
                          <a:cs typeface="Tahoma"/>
                        </a:rPr>
                        <a:t>0,1%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7635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GR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OS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marL="71755">
                        <a:lnSpc>
                          <a:spcPts val="990"/>
                        </a:lnSpc>
                      </a:pPr>
                      <a:r>
                        <a:rPr sz="900" b="1" spc="-50" dirty="0">
                          <a:latin typeface="Tahoma"/>
                          <a:cs typeface="Tahoma"/>
                        </a:rPr>
                        <a:t>FINANCIEROS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1.013.492.632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10,2%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1.120.983.739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10,1%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spc="15" dirty="0">
                          <a:latin typeface="Tahoma"/>
                          <a:cs typeface="Tahoma"/>
                        </a:rPr>
                        <a:t>107.491.107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10,6%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7635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ENE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AL</a:t>
                      </a:r>
                      <a:r>
                        <a:rPr sz="900" b="1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GR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900" b="1" spc="-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900" b="1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900" b="1" dirty="0">
                          <a:latin typeface="Tahoma"/>
                          <a:cs typeface="Tahoma"/>
                        </a:rPr>
                        <a:t>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9.973.597.464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20" dirty="0">
                          <a:latin typeface="Tahoma"/>
                          <a:cs typeface="Tahoma"/>
                        </a:rPr>
                        <a:t>100%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11.059.198.276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20" dirty="0">
                          <a:latin typeface="Tahoma"/>
                          <a:cs typeface="Tahoma"/>
                        </a:rPr>
                        <a:t>100%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55" dirty="0">
                          <a:latin typeface="Tahoma"/>
                          <a:cs typeface="Tahoma"/>
                        </a:rPr>
                        <a:t>1.085.600.812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900" b="1" spc="-110" dirty="0">
                          <a:latin typeface="Tahoma"/>
                          <a:cs typeface="Tahoma"/>
                        </a:rPr>
                        <a:t>10,9%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944" y="6350304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9EB1A8"/>
                </a:solidFill>
                <a:latin typeface="Arial MT"/>
                <a:cs typeface="Arial MT"/>
              </a:rPr>
              <a:t>22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912366" y="364693"/>
            <a:ext cx="35337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70" dirty="0"/>
              <a:t>Gast</a:t>
            </a:r>
            <a:r>
              <a:rPr sz="3200" spc="-204" dirty="0"/>
              <a:t>o</a:t>
            </a:r>
            <a:r>
              <a:rPr sz="3200" spc="-240" dirty="0"/>
              <a:t>s</a:t>
            </a:r>
            <a:r>
              <a:rPr sz="3200" spc="-160" dirty="0"/>
              <a:t> </a:t>
            </a:r>
            <a:r>
              <a:rPr sz="3200" spc="-165" dirty="0"/>
              <a:t>p</a:t>
            </a:r>
            <a:r>
              <a:rPr sz="3200" spc="-175" dirty="0"/>
              <a:t>o</a:t>
            </a:r>
            <a:r>
              <a:rPr sz="3200" spc="-195" dirty="0"/>
              <a:t>r</a:t>
            </a:r>
            <a:r>
              <a:rPr sz="3200" spc="-180" dirty="0"/>
              <a:t> </a:t>
            </a:r>
            <a:r>
              <a:rPr sz="3200" spc="-204" dirty="0"/>
              <a:t>capítu</a:t>
            </a:r>
            <a:r>
              <a:rPr sz="3200" spc="-135" dirty="0"/>
              <a:t>lo</a:t>
            </a:r>
            <a:endParaRPr sz="3200"/>
          </a:p>
        </p:txBody>
      </p:sp>
      <p:sp>
        <p:nvSpPr>
          <p:cNvPr id="10" name="object 10"/>
          <p:cNvSpPr txBox="1"/>
          <p:nvPr/>
        </p:nvSpPr>
        <p:spPr>
          <a:xfrm>
            <a:off x="1912366" y="6339027"/>
            <a:ext cx="9157970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10" dirty="0">
                <a:latin typeface="Tahoma"/>
                <a:cs typeface="Tahoma"/>
              </a:rPr>
              <a:t>El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gasto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Personal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experimenta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un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incremento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como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consecuencia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del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aumento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salarios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empleados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públicos</a:t>
            </a:r>
            <a:r>
              <a:rPr sz="1100" spc="-85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acordado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por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el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Gobierno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España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y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las</a:t>
            </a:r>
            <a:r>
              <a:rPr sz="1100" spc="-60" dirty="0">
                <a:latin typeface="Tahoma"/>
                <a:cs typeface="Tahoma"/>
              </a:rPr>
              <a:t> </a:t>
            </a:r>
            <a:r>
              <a:rPr sz="1100" spc="10" dirty="0">
                <a:latin typeface="Tahoma"/>
                <a:cs typeface="Tahoma"/>
              </a:rPr>
              <a:t>cotizaciones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sociales.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Los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dirty="0">
                <a:latin typeface="Tahoma"/>
                <a:cs typeface="Tahoma"/>
              </a:rPr>
              <a:t>miembros</a:t>
            </a:r>
            <a:r>
              <a:rPr sz="1100" spc="-9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del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Consejo</a:t>
            </a:r>
            <a:r>
              <a:rPr sz="1100" spc="-6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Gobierno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se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congelan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el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sueldo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de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nuevo.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969389" y="1093597"/>
          <a:ext cx="9872980" cy="5106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3155"/>
                <a:gridCol w="1066799"/>
                <a:gridCol w="1066800"/>
                <a:gridCol w="985520"/>
                <a:gridCol w="975360"/>
                <a:gridCol w="1290319"/>
                <a:gridCol w="995679"/>
                <a:gridCol w="1090295"/>
              </a:tblGrid>
              <a:tr h="3768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CAPITULOS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Inicial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Inicial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Inicial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Inicial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499745" marR="177800" indent="-3124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royecto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de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y  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2023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23-22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23/22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</a:tr>
              <a:tr h="35648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AP.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GAST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DE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PERS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ON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AL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3.152.666.781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3.370.461.146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3.576.650.218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3.798.369.939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4.120.550.764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322.180.825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8,48%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7680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P.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GT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BIE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CO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T.</a:t>
                      </a:r>
                      <a:r>
                        <a:rPr sz="10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Y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SERVICIOS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1.169.089.487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1.181.593.330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1.223.152.162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1.260.484.532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1.380.252.865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119.768.333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9,50%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AP.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II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GAST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FI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83.344.467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85.849.689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48.005.093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24.562.352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50.041.141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25.478.789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20" dirty="0">
                          <a:latin typeface="Tahoma"/>
                          <a:cs typeface="Tahoma"/>
                        </a:rPr>
                        <a:t>103,73%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76681">
                <a:tc>
                  <a:txBody>
                    <a:bodyPr/>
                    <a:lstStyle/>
                    <a:p>
                      <a:pPr marL="71755" marR="7721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AP.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V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TR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SFERE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  </a:t>
                      </a:r>
                      <a:r>
                        <a:rPr sz="1000" spc="15" dirty="0">
                          <a:latin typeface="Tahoma"/>
                          <a:cs typeface="Tahoma"/>
                        </a:rPr>
                        <a:t>CORRIENTES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2.370.360.951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2.425.299.557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2.443.413.560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2.627.816.060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2.865.877.742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238.061.682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9,06%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5661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TAL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PERA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RR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TES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6.775.461.686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7.063.203.722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7.291.221.033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7.711.232.883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8.416.722.512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705.489.629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9,15%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5648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25" dirty="0">
                          <a:latin typeface="Tahoma"/>
                          <a:cs typeface="Tahoma"/>
                        </a:rPr>
                        <a:t>CAP.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5" dirty="0">
                          <a:latin typeface="Tahoma"/>
                          <a:cs typeface="Tahoma"/>
                        </a:rPr>
                        <a:t>VI</a:t>
                      </a:r>
                      <a:r>
                        <a:rPr sz="1000" spc="1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10" dirty="0">
                          <a:latin typeface="Tahoma"/>
                          <a:cs typeface="Tahoma"/>
                        </a:rPr>
                        <a:t>INVERSIONES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15" dirty="0">
                          <a:latin typeface="Tahoma"/>
                          <a:cs typeface="Tahoma"/>
                        </a:rPr>
                        <a:t>REALES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519.874.639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532.794.235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649.672.213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737.546.719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975.226.101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237.679.382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25" dirty="0">
                          <a:latin typeface="Tahoma"/>
                          <a:cs typeface="Tahoma"/>
                        </a:rPr>
                        <a:t>32,23%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7680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P.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VI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NC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IA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25" dirty="0">
                          <a:latin typeface="Tahoma"/>
                          <a:cs typeface="Tahoma"/>
                        </a:rPr>
                        <a:t>CAPITAL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560.468.509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470.995.333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533.164.340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649.532.045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788.835.769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139.303.724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-25" dirty="0">
                          <a:latin typeface="Tahoma"/>
                          <a:cs typeface="Tahoma"/>
                        </a:rPr>
                        <a:t>21,45%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564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TAL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PERA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DE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AP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TAL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1.080.343.148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1.003.789.568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1.182.836.553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1.387.078.764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1.764.061.870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376.983.106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25" dirty="0">
                          <a:latin typeface="Tahoma"/>
                          <a:cs typeface="Tahoma"/>
                        </a:rPr>
                        <a:t>27,18%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76808">
                <a:tc>
                  <a:txBody>
                    <a:bodyPr/>
                    <a:lstStyle/>
                    <a:p>
                      <a:pPr marL="71755" marR="7651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TAL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PERA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O  </a:t>
                      </a:r>
                      <a:r>
                        <a:rPr sz="1000" spc="20" dirty="0">
                          <a:latin typeface="Tahoma"/>
                          <a:cs typeface="Tahoma"/>
                        </a:rPr>
                        <a:t>FINANCIEROS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7.855.804.834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8.066.993.290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8.474.057.586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9.098.311.647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10.180.784.382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1.082.472.735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000" spc="-25" dirty="0">
                          <a:latin typeface="Tahoma"/>
                          <a:cs typeface="Tahoma"/>
                        </a:rPr>
                        <a:t>11,90%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564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25" dirty="0">
                          <a:latin typeface="Tahoma"/>
                          <a:cs typeface="Tahoma"/>
                        </a:rPr>
                        <a:t>CAP.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VIII</a:t>
                      </a:r>
                      <a:r>
                        <a:rPr sz="1000" spc="1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5" dirty="0">
                          <a:latin typeface="Tahoma"/>
                          <a:cs typeface="Tahoma"/>
                        </a:rPr>
                        <a:t>ACTIVOS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0" dirty="0">
                          <a:latin typeface="Tahoma"/>
                          <a:cs typeface="Tahoma"/>
                        </a:rPr>
                        <a:t>FINANCIEROS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17.060.607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17.058.507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7.060.607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16.260.612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6.660.165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-9.600.447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20" dirty="0">
                          <a:latin typeface="Tahoma"/>
                          <a:cs typeface="Tahoma"/>
                        </a:rPr>
                        <a:t>-59,04%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AP.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X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V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FI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926.865.814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1.485.595.732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1.020.592.179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859.025.205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871.753.729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12.728.524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1,48%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5648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TAL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PERA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FI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AS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943.926.421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1.502.654.239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1.027.652.786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875.285.817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878.413.894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3.128.077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35" dirty="0">
                          <a:latin typeface="Tahoma"/>
                          <a:cs typeface="Tahoma"/>
                        </a:rPr>
                        <a:t>0,36%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5652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TOTAL</a:t>
                      </a:r>
                      <a:r>
                        <a:rPr sz="10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ASTOS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8.799.731.255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9.569.647.529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9.501.710.372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9.973.597.464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11.059.198.276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65" dirty="0">
                          <a:latin typeface="Tahoma"/>
                          <a:cs typeface="Tahoma"/>
                        </a:rPr>
                        <a:t>1.085.600.812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120" dirty="0">
                          <a:latin typeface="Tahoma"/>
                          <a:cs typeface="Tahoma"/>
                        </a:rPr>
                        <a:t>10,88%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77973" y="455498"/>
            <a:ext cx="79521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45" dirty="0"/>
              <a:t>La</a:t>
            </a:r>
            <a:r>
              <a:rPr spc="-254" dirty="0"/>
              <a:t> </a:t>
            </a:r>
            <a:r>
              <a:rPr spc="-260" dirty="0"/>
              <a:t>política</a:t>
            </a:r>
            <a:r>
              <a:rPr spc="-240" dirty="0"/>
              <a:t> </a:t>
            </a:r>
            <a:r>
              <a:rPr spc="-320" dirty="0"/>
              <a:t>d</a:t>
            </a:r>
            <a:r>
              <a:rPr spc="-290" dirty="0"/>
              <a:t>e</a:t>
            </a:r>
            <a:r>
              <a:rPr spc="-240" dirty="0"/>
              <a:t> </a:t>
            </a:r>
            <a:r>
              <a:rPr spc="-350" dirty="0"/>
              <a:t>la</a:t>
            </a:r>
            <a:r>
              <a:rPr spc="-235" dirty="0"/>
              <a:t> </a:t>
            </a:r>
            <a:r>
              <a:rPr spc="-325" dirty="0"/>
              <a:t>justicia</a:t>
            </a:r>
            <a:r>
              <a:rPr spc="-240" dirty="0"/>
              <a:t> </a:t>
            </a:r>
            <a:r>
              <a:rPr spc="-285" dirty="0"/>
              <a:t>social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124201" y="1498853"/>
            <a:ext cx="7239634" cy="20377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spc="25" dirty="0">
                <a:latin typeface="Tahoma"/>
                <a:cs typeface="Tahoma"/>
              </a:rPr>
              <a:t>El </a:t>
            </a:r>
            <a:r>
              <a:rPr sz="2400" spc="15" dirty="0">
                <a:latin typeface="Tahoma"/>
                <a:cs typeface="Tahoma"/>
              </a:rPr>
              <a:t>incremento </a:t>
            </a:r>
            <a:r>
              <a:rPr sz="2400" spc="10" dirty="0">
                <a:latin typeface="Tahoma"/>
                <a:cs typeface="Tahoma"/>
              </a:rPr>
              <a:t>sostenible </a:t>
            </a:r>
            <a:r>
              <a:rPr sz="2400" spc="20" dirty="0">
                <a:latin typeface="Tahoma"/>
                <a:cs typeface="Tahoma"/>
              </a:rPr>
              <a:t>pero </a:t>
            </a:r>
            <a:r>
              <a:rPr sz="2400" spc="30" dirty="0">
                <a:latin typeface="Tahoma"/>
                <a:cs typeface="Tahoma"/>
              </a:rPr>
              <a:t>continuo </a:t>
            </a:r>
            <a:r>
              <a:rPr sz="2400" spc="10" dirty="0">
                <a:latin typeface="Tahoma"/>
                <a:cs typeface="Tahoma"/>
              </a:rPr>
              <a:t>del </a:t>
            </a:r>
            <a:r>
              <a:rPr sz="2400" spc="-15" dirty="0">
                <a:latin typeface="Tahoma"/>
                <a:cs typeface="Tahoma"/>
              </a:rPr>
              <a:t>gasto </a:t>
            </a:r>
            <a:r>
              <a:rPr sz="2400" spc="10" dirty="0">
                <a:latin typeface="Tahoma"/>
                <a:cs typeface="Tahoma"/>
              </a:rPr>
              <a:t>de 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carácter </a:t>
            </a:r>
            <a:r>
              <a:rPr sz="2400" spc="5" dirty="0">
                <a:latin typeface="Tahoma"/>
                <a:cs typeface="Tahoma"/>
              </a:rPr>
              <a:t>social </a:t>
            </a:r>
            <a:r>
              <a:rPr sz="2400" spc="-35" dirty="0">
                <a:latin typeface="Tahoma"/>
                <a:cs typeface="Tahoma"/>
              </a:rPr>
              <a:t>ha </a:t>
            </a:r>
            <a:r>
              <a:rPr sz="2400" spc="15" dirty="0">
                <a:latin typeface="Tahoma"/>
                <a:cs typeface="Tahoma"/>
              </a:rPr>
              <a:t>sido </a:t>
            </a:r>
            <a:r>
              <a:rPr sz="2400" b="1" spc="-185" dirty="0">
                <a:solidFill>
                  <a:srgbClr val="F7921D"/>
                </a:solidFill>
                <a:latin typeface="Tahoma"/>
                <a:cs typeface="Tahoma"/>
              </a:rPr>
              <a:t>seña </a:t>
            </a:r>
            <a:r>
              <a:rPr sz="2400" b="1" spc="-150" dirty="0">
                <a:solidFill>
                  <a:srgbClr val="F7921D"/>
                </a:solidFill>
                <a:latin typeface="Tahoma"/>
                <a:cs typeface="Tahoma"/>
              </a:rPr>
              <a:t>de identidad </a:t>
            </a:r>
            <a:r>
              <a:rPr sz="2400" spc="10" dirty="0">
                <a:latin typeface="Tahoma"/>
                <a:cs typeface="Tahoma"/>
              </a:rPr>
              <a:t>del </a:t>
            </a:r>
            <a:r>
              <a:rPr sz="2400" spc="-5" dirty="0">
                <a:latin typeface="Tahoma"/>
                <a:cs typeface="Tahoma"/>
              </a:rPr>
              <a:t>actual 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Gobierno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Canarias.</a:t>
            </a:r>
            <a:r>
              <a:rPr sz="2400" spc="-16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Una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20" dirty="0">
                <a:latin typeface="Tahoma"/>
                <a:cs typeface="Tahoma"/>
              </a:rPr>
              <a:t>política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basada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y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orientada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hacia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25" dirty="0">
                <a:latin typeface="Tahoma"/>
                <a:cs typeface="Tahoma"/>
              </a:rPr>
              <a:t>la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justicia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social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que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garantiza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el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ejercicio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los 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b="1" spc="-155" dirty="0">
                <a:solidFill>
                  <a:srgbClr val="F7921D"/>
                </a:solidFill>
                <a:latin typeface="Tahoma"/>
                <a:cs typeface="Tahoma"/>
              </a:rPr>
              <a:t>d</a:t>
            </a:r>
            <a:r>
              <a:rPr sz="2400" b="1" spc="-140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2400" b="1" spc="-145" dirty="0">
                <a:solidFill>
                  <a:srgbClr val="F7921D"/>
                </a:solidFill>
                <a:latin typeface="Tahoma"/>
                <a:cs typeface="Tahoma"/>
              </a:rPr>
              <a:t>rechos</a:t>
            </a:r>
            <a:r>
              <a:rPr sz="2400" b="1" spc="-12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F7921D"/>
                </a:solidFill>
                <a:latin typeface="Tahoma"/>
                <a:cs typeface="Tahoma"/>
              </a:rPr>
              <a:t>ciud</a:t>
            </a:r>
            <a:r>
              <a:rPr sz="2400" b="1" spc="-18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400" b="1" spc="-185" dirty="0">
                <a:solidFill>
                  <a:srgbClr val="F7921D"/>
                </a:solidFill>
                <a:latin typeface="Tahoma"/>
                <a:cs typeface="Tahoma"/>
              </a:rPr>
              <a:t>d</a:t>
            </a:r>
            <a:r>
              <a:rPr sz="2400" b="1" spc="-195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400" b="1" spc="-204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2400" b="1" spc="-120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2400" b="1" spc="-18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2400" b="1" spc="-15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b="1" spc="-120" dirty="0">
                <a:solidFill>
                  <a:srgbClr val="F7921D"/>
                </a:solidFill>
                <a:latin typeface="Tahoma"/>
                <a:cs typeface="Tahoma"/>
              </a:rPr>
              <a:t>y </a:t>
            </a:r>
            <a:r>
              <a:rPr sz="2400" b="1" spc="-114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2400" b="1" spc="-155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2400" b="1" spc="-21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2400" b="1" spc="-135" dirty="0">
                <a:solidFill>
                  <a:srgbClr val="F7921D"/>
                </a:solidFill>
                <a:latin typeface="Tahoma"/>
                <a:cs typeface="Tahoma"/>
              </a:rPr>
              <a:t>nsfi</a:t>
            </a:r>
            <a:r>
              <a:rPr sz="2400" b="1" spc="-145" dirty="0">
                <a:solidFill>
                  <a:srgbClr val="F7921D"/>
                </a:solidFill>
                <a:latin typeface="Tahoma"/>
                <a:cs typeface="Tahoma"/>
              </a:rPr>
              <a:t>ere</a:t>
            </a:r>
            <a:r>
              <a:rPr sz="2400" b="1" spc="-14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b="1" spc="-145" dirty="0">
                <a:solidFill>
                  <a:srgbClr val="F7921D"/>
                </a:solidFill>
                <a:latin typeface="Tahoma"/>
                <a:cs typeface="Tahoma"/>
              </a:rPr>
              <a:t>re</a:t>
            </a:r>
            <a:r>
              <a:rPr sz="2400" b="1" spc="-170" dirty="0">
                <a:solidFill>
                  <a:srgbClr val="F7921D"/>
                </a:solidFill>
                <a:latin typeface="Tahoma"/>
                <a:cs typeface="Tahoma"/>
              </a:rPr>
              <a:t>nta</a:t>
            </a:r>
            <a:r>
              <a:rPr sz="2400" b="1" spc="-9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400" spc="80" dirty="0">
                <a:latin typeface="Tahoma"/>
                <a:cs typeface="Tahoma"/>
              </a:rPr>
              <a:t>–</a:t>
            </a:r>
            <a:r>
              <a:rPr sz="2400" spc="15" dirty="0">
                <a:latin typeface="Tahoma"/>
                <a:cs typeface="Tahoma"/>
              </a:rPr>
              <a:t>dire</a:t>
            </a:r>
            <a:r>
              <a:rPr sz="2400" spc="25" dirty="0">
                <a:latin typeface="Tahoma"/>
                <a:cs typeface="Tahoma"/>
              </a:rPr>
              <a:t>c</a:t>
            </a:r>
            <a:r>
              <a:rPr sz="2400" spc="-5" dirty="0">
                <a:latin typeface="Tahoma"/>
                <a:cs typeface="Tahoma"/>
              </a:rPr>
              <a:t>ta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  </a:t>
            </a:r>
            <a:r>
              <a:rPr sz="2400" spc="10" dirty="0">
                <a:latin typeface="Tahoma"/>
                <a:cs typeface="Tahoma"/>
              </a:rPr>
              <a:t>indirecta-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-70" dirty="0">
                <a:latin typeface="Tahoma"/>
                <a:cs typeface="Tahoma"/>
              </a:rPr>
              <a:t>a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los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sectores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vulnerables.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82495" y="4684776"/>
            <a:ext cx="8803005" cy="1687195"/>
          </a:xfrm>
          <a:custGeom>
            <a:avLst/>
            <a:gdLst/>
            <a:ahLst/>
            <a:cxnLst/>
            <a:rect l="l" t="t" r="r" b="b"/>
            <a:pathLst>
              <a:path w="8803005" h="1687195">
                <a:moveTo>
                  <a:pt x="8802624" y="0"/>
                </a:moveTo>
                <a:lnTo>
                  <a:pt x="0" y="0"/>
                </a:lnTo>
                <a:lnTo>
                  <a:pt x="0" y="1687068"/>
                </a:lnTo>
                <a:lnTo>
                  <a:pt x="8802624" y="1687068"/>
                </a:lnTo>
                <a:lnTo>
                  <a:pt x="8802624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07890" y="4826253"/>
            <a:ext cx="6069330" cy="133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155"/>
              </a:lnSpc>
              <a:spcBef>
                <a:spcPts val="100"/>
              </a:spcBef>
            </a:pPr>
            <a:r>
              <a:rPr sz="4800" b="1" spc="-290" dirty="0">
                <a:solidFill>
                  <a:srgbClr val="FFFFFF"/>
                </a:solidFill>
                <a:latin typeface="Tahoma"/>
                <a:cs typeface="Tahoma"/>
              </a:rPr>
              <a:t>7.478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9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endParaRPr sz="4800">
              <a:latin typeface="Tahoma"/>
              <a:cs typeface="Tahoma"/>
            </a:endParaRPr>
          </a:p>
          <a:p>
            <a:pPr marL="12700">
              <a:lnSpc>
                <a:spcPts val="5155"/>
              </a:lnSpc>
            </a:pPr>
            <a:r>
              <a:rPr sz="4800" b="1" spc="-28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325" dirty="0">
                <a:solidFill>
                  <a:srgbClr val="FFFFFF"/>
                </a:solidFill>
                <a:latin typeface="Tahoma"/>
                <a:cs typeface="Tahoma"/>
              </a:rPr>
              <a:t>gasto</a:t>
            </a:r>
            <a:r>
              <a:rPr sz="4800" b="1" spc="-2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70" dirty="0">
                <a:solidFill>
                  <a:srgbClr val="FFFFFF"/>
                </a:solidFill>
                <a:latin typeface="Tahoma"/>
                <a:cs typeface="Tahoma"/>
              </a:rPr>
              <a:t>social</a:t>
            </a:r>
            <a:r>
              <a:rPr sz="4800" b="1" spc="-2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575" dirty="0">
                <a:solidFill>
                  <a:srgbClr val="FFFFFF"/>
                </a:solidFill>
                <a:latin typeface="Tahoma"/>
                <a:cs typeface="Tahoma"/>
              </a:rPr>
              <a:t>(+9,46)</a:t>
            </a:r>
            <a:endParaRPr sz="4800">
              <a:latin typeface="Tahoma"/>
              <a:cs typeface="Tahom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77696" y="4837176"/>
            <a:ext cx="2673985" cy="1382395"/>
            <a:chOff x="1377696" y="4837176"/>
            <a:chExt cx="2673985" cy="1382395"/>
          </a:xfrm>
        </p:grpSpPr>
        <p:sp>
          <p:nvSpPr>
            <p:cNvPr id="13" name="object 13"/>
            <p:cNvSpPr/>
            <p:nvPr/>
          </p:nvSpPr>
          <p:spPr>
            <a:xfrm>
              <a:off x="1377696" y="4837176"/>
              <a:ext cx="777240" cy="1382395"/>
            </a:xfrm>
            <a:custGeom>
              <a:avLst/>
              <a:gdLst/>
              <a:ahLst/>
              <a:cxnLst/>
              <a:rect l="l" t="t" r="r" b="b"/>
              <a:pathLst>
                <a:path w="777239" h="1382395">
                  <a:moveTo>
                    <a:pt x="0" y="0"/>
                  </a:moveTo>
                  <a:lnTo>
                    <a:pt x="0" y="1382268"/>
                  </a:lnTo>
                  <a:lnTo>
                    <a:pt x="777240" y="6911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17064" y="5125224"/>
              <a:ext cx="1634489" cy="806450"/>
            </a:xfrm>
            <a:custGeom>
              <a:avLst/>
              <a:gdLst/>
              <a:ahLst/>
              <a:cxnLst/>
              <a:rect l="l" t="t" r="r" b="b"/>
              <a:pathLst>
                <a:path w="1634489" h="806450">
                  <a:moveTo>
                    <a:pt x="542239" y="150761"/>
                  </a:moveTo>
                  <a:lnTo>
                    <a:pt x="534416" y="101930"/>
                  </a:lnTo>
                  <a:lnTo>
                    <a:pt x="512559" y="59690"/>
                  </a:lnTo>
                  <a:lnTo>
                    <a:pt x="479158" y="26492"/>
                  </a:lnTo>
                  <a:lnTo>
                    <a:pt x="436689" y="4775"/>
                  </a:lnTo>
                  <a:lnTo>
                    <a:pt x="406552" y="0"/>
                  </a:lnTo>
                  <a:lnTo>
                    <a:pt x="368846" y="0"/>
                  </a:lnTo>
                  <a:lnTo>
                    <a:pt x="296697" y="26492"/>
                  </a:lnTo>
                  <a:lnTo>
                    <a:pt x="263410" y="59690"/>
                  </a:lnTo>
                  <a:lnTo>
                    <a:pt x="241604" y="101930"/>
                  </a:lnTo>
                  <a:lnTo>
                    <a:pt x="233768" y="150761"/>
                  </a:lnTo>
                  <a:lnTo>
                    <a:pt x="241604" y="199732"/>
                  </a:lnTo>
                  <a:lnTo>
                    <a:pt x="263410" y="242354"/>
                  </a:lnTo>
                  <a:lnTo>
                    <a:pt x="296697" y="275996"/>
                  </a:lnTo>
                  <a:lnTo>
                    <a:pt x="338937" y="298081"/>
                  </a:lnTo>
                  <a:lnTo>
                    <a:pt x="387629" y="306019"/>
                  </a:lnTo>
                  <a:lnTo>
                    <a:pt x="436689" y="298081"/>
                  </a:lnTo>
                  <a:lnTo>
                    <a:pt x="479158" y="275996"/>
                  </a:lnTo>
                  <a:lnTo>
                    <a:pt x="512559" y="242354"/>
                  </a:lnTo>
                  <a:lnTo>
                    <a:pt x="534416" y="199732"/>
                  </a:lnTo>
                  <a:lnTo>
                    <a:pt x="542239" y="150761"/>
                  </a:lnTo>
                  <a:close/>
                </a:path>
                <a:path w="1634489" h="806450">
                  <a:moveTo>
                    <a:pt x="628142" y="409536"/>
                  </a:moveTo>
                  <a:lnTo>
                    <a:pt x="586359" y="380707"/>
                  </a:lnTo>
                  <a:lnTo>
                    <a:pt x="541058" y="357543"/>
                  </a:lnTo>
                  <a:lnTo>
                    <a:pt x="492671" y="340461"/>
                  </a:lnTo>
                  <a:lnTo>
                    <a:pt x="441629" y="329895"/>
                  </a:lnTo>
                  <a:lnTo>
                    <a:pt x="388378" y="326275"/>
                  </a:lnTo>
                  <a:lnTo>
                    <a:pt x="339547" y="329298"/>
                  </a:lnTo>
                  <a:lnTo>
                    <a:pt x="292544" y="338150"/>
                  </a:lnTo>
                  <a:lnTo>
                    <a:pt x="247764" y="352450"/>
                  </a:lnTo>
                  <a:lnTo>
                    <a:pt x="205536" y="371856"/>
                  </a:lnTo>
                  <a:lnTo>
                    <a:pt x="166217" y="395986"/>
                  </a:lnTo>
                  <a:lnTo>
                    <a:pt x="130200" y="424497"/>
                  </a:lnTo>
                  <a:lnTo>
                    <a:pt x="97802" y="457022"/>
                  </a:lnTo>
                  <a:lnTo>
                    <a:pt x="69418" y="493204"/>
                  </a:lnTo>
                  <a:lnTo>
                    <a:pt x="45377" y="532676"/>
                  </a:lnTo>
                  <a:lnTo>
                    <a:pt x="26060" y="575094"/>
                  </a:lnTo>
                  <a:lnTo>
                    <a:pt x="11823" y="620064"/>
                  </a:lnTo>
                  <a:lnTo>
                    <a:pt x="3009" y="667258"/>
                  </a:lnTo>
                  <a:lnTo>
                    <a:pt x="0" y="716305"/>
                  </a:lnTo>
                  <a:lnTo>
                    <a:pt x="379425" y="716305"/>
                  </a:lnTo>
                  <a:lnTo>
                    <a:pt x="391693" y="664946"/>
                  </a:lnTo>
                  <a:lnTo>
                    <a:pt x="410298" y="616369"/>
                  </a:lnTo>
                  <a:lnTo>
                    <a:pt x="434746" y="571055"/>
                  </a:lnTo>
                  <a:lnTo>
                    <a:pt x="464566" y="529450"/>
                  </a:lnTo>
                  <a:lnTo>
                    <a:pt x="499287" y="492023"/>
                  </a:lnTo>
                  <a:lnTo>
                    <a:pt x="538441" y="459257"/>
                  </a:lnTo>
                  <a:lnTo>
                    <a:pt x="581545" y="431609"/>
                  </a:lnTo>
                  <a:lnTo>
                    <a:pt x="628142" y="409536"/>
                  </a:lnTo>
                  <a:close/>
                </a:path>
                <a:path w="1634489" h="806450">
                  <a:moveTo>
                    <a:pt x="960513" y="240753"/>
                  </a:moveTo>
                  <a:lnTo>
                    <a:pt x="952677" y="191858"/>
                  </a:lnTo>
                  <a:lnTo>
                    <a:pt x="930821" y="149440"/>
                  </a:lnTo>
                  <a:lnTo>
                    <a:pt x="897432" y="116014"/>
                  </a:lnTo>
                  <a:lnTo>
                    <a:pt x="854964" y="94119"/>
                  </a:lnTo>
                  <a:lnTo>
                    <a:pt x="805903" y="86258"/>
                  </a:lnTo>
                  <a:lnTo>
                    <a:pt x="757212" y="94119"/>
                  </a:lnTo>
                  <a:lnTo>
                    <a:pt x="714959" y="116014"/>
                  </a:lnTo>
                  <a:lnTo>
                    <a:pt x="681672" y="149440"/>
                  </a:lnTo>
                  <a:lnTo>
                    <a:pt x="659866" y="191858"/>
                  </a:lnTo>
                  <a:lnTo>
                    <a:pt x="652043" y="240753"/>
                  </a:lnTo>
                  <a:lnTo>
                    <a:pt x="659866" y="289750"/>
                  </a:lnTo>
                  <a:lnTo>
                    <a:pt x="681672" y="332359"/>
                  </a:lnTo>
                  <a:lnTo>
                    <a:pt x="714959" y="366001"/>
                  </a:lnTo>
                  <a:lnTo>
                    <a:pt x="757212" y="388086"/>
                  </a:lnTo>
                  <a:lnTo>
                    <a:pt x="805903" y="396024"/>
                  </a:lnTo>
                  <a:lnTo>
                    <a:pt x="854964" y="388086"/>
                  </a:lnTo>
                  <a:lnTo>
                    <a:pt x="897432" y="366001"/>
                  </a:lnTo>
                  <a:lnTo>
                    <a:pt x="930821" y="332359"/>
                  </a:lnTo>
                  <a:lnTo>
                    <a:pt x="952677" y="289750"/>
                  </a:lnTo>
                  <a:lnTo>
                    <a:pt x="960513" y="240753"/>
                  </a:lnTo>
                  <a:close/>
                </a:path>
                <a:path w="1634489" h="806450">
                  <a:moveTo>
                    <a:pt x="1194282" y="806323"/>
                  </a:moveTo>
                  <a:lnTo>
                    <a:pt x="1191260" y="757275"/>
                  </a:lnTo>
                  <a:lnTo>
                    <a:pt x="1182458" y="710082"/>
                  </a:lnTo>
                  <a:lnTo>
                    <a:pt x="1168209" y="665099"/>
                  </a:lnTo>
                  <a:lnTo>
                    <a:pt x="1148892" y="622693"/>
                  </a:lnTo>
                  <a:lnTo>
                    <a:pt x="1124864" y="583222"/>
                  </a:lnTo>
                  <a:lnTo>
                    <a:pt x="1096467" y="547039"/>
                  </a:lnTo>
                  <a:lnTo>
                    <a:pt x="1064082" y="514515"/>
                  </a:lnTo>
                  <a:lnTo>
                    <a:pt x="1028052" y="486003"/>
                  </a:lnTo>
                  <a:lnTo>
                    <a:pt x="988745" y="461860"/>
                  </a:lnTo>
                  <a:lnTo>
                    <a:pt x="946518" y="442468"/>
                  </a:lnTo>
                  <a:lnTo>
                    <a:pt x="901725" y="428155"/>
                  </a:lnTo>
                  <a:lnTo>
                    <a:pt x="854735" y="419315"/>
                  </a:lnTo>
                  <a:lnTo>
                    <a:pt x="805903" y="416280"/>
                  </a:lnTo>
                  <a:lnTo>
                    <a:pt x="757212" y="419315"/>
                  </a:lnTo>
                  <a:lnTo>
                    <a:pt x="710323" y="428155"/>
                  </a:lnTo>
                  <a:lnTo>
                    <a:pt x="665581" y="442468"/>
                  </a:lnTo>
                  <a:lnTo>
                    <a:pt x="623379" y="461860"/>
                  </a:lnTo>
                  <a:lnTo>
                    <a:pt x="584073" y="486003"/>
                  </a:lnTo>
                  <a:lnTo>
                    <a:pt x="548017" y="514515"/>
                  </a:lnTo>
                  <a:lnTo>
                    <a:pt x="515581" y="547039"/>
                  </a:lnTo>
                  <a:lnTo>
                    <a:pt x="487133" y="583222"/>
                  </a:lnTo>
                  <a:lnTo>
                    <a:pt x="463042" y="622693"/>
                  </a:lnTo>
                  <a:lnTo>
                    <a:pt x="443674" y="665099"/>
                  </a:lnTo>
                  <a:lnTo>
                    <a:pt x="429387" y="710082"/>
                  </a:lnTo>
                  <a:lnTo>
                    <a:pt x="420535" y="757275"/>
                  </a:lnTo>
                  <a:lnTo>
                    <a:pt x="417512" y="806323"/>
                  </a:lnTo>
                  <a:lnTo>
                    <a:pt x="1194282" y="806323"/>
                  </a:lnTo>
                  <a:close/>
                </a:path>
                <a:path w="1634489" h="806450">
                  <a:moveTo>
                    <a:pt x="1399717" y="150761"/>
                  </a:moveTo>
                  <a:lnTo>
                    <a:pt x="1391881" y="101930"/>
                  </a:lnTo>
                  <a:lnTo>
                    <a:pt x="1370063" y="59690"/>
                  </a:lnTo>
                  <a:lnTo>
                    <a:pt x="1336763" y="26492"/>
                  </a:lnTo>
                  <a:lnTo>
                    <a:pt x="1294523" y="4775"/>
                  </a:lnTo>
                  <a:lnTo>
                    <a:pt x="1264615" y="0"/>
                  </a:lnTo>
                  <a:lnTo>
                    <a:pt x="1226921" y="0"/>
                  </a:lnTo>
                  <a:lnTo>
                    <a:pt x="1154315" y="26492"/>
                  </a:lnTo>
                  <a:lnTo>
                    <a:pt x="1120940" y="59690"/>
                  </a:lnTo>
                  <a:lnTo>
                    <a:pt x="1099096" y="101930"/>
                  </a:lnTo>
                  <a:lnTo>
                    <a:pt x="1091260" y="150761"/>
                  </a:lnTo>
                  <a:lnTo>
                    <a:pt x="1099096" y="199732"/>
                  </a:lnTo>
                  <a:lnTo>
                    <a:pt x="1120940" y="242354"/>
                  </a:lnTo>
                  <a:lnTo>
                    <a:pt x="1154315" y="275996"/>
                  </a:lnTo>
                  <a:lnTo>
                    <a:pt x="1196784" y="298081"/>
                  </a:lnTo>
                  <a:lnTo>
                    <a:pt x="1245831" y="306019"/>
                  </a:lnTo>
                  <a:lnTo>
                    <a:pt x="1294523" y="298081"/>
                  </a:lnTo>
                  <a:lnTo>
                    <a:pt x="1336763" y="275996"/>
                  </a:lnTo>
                  <a:lnTo>
                    <a:pt x="1370063" y="242354"/>
                  </a:lnTo>
                  <a:lnTo>
                    <a:pt x="1391881" y="199732"/>
                  </a:lnTo>
                  <a:lnTo>
                    <a:pt x="1399717" y="150761"/>
                  </a:lnTo>
                  <a:close/>
                </a:path>
                <a:path w="1634489" h="806450">
                  <a:moveTo>
                    <a:pt x="1634210" y="716305"/>
                  </a:moveTo>
                  <a:lnTo>
                    <a:pt x="1631188" y="667258"/>
                  </a:lnTo>
                  <a:lnTo>
                    <a:pt x="1622348" y="620064"/>
                  </a:lnTo>
                  <a:lnTo>
                    <a:pt x="1608061" y="575094"/>
                  </a:lnTo>
                  <a:lnTo>
                    <a:pt x="1588693" y="532676"/>
                  </a:lnTo>
                  <a:lnTo>
                    <a:pt x="1564601" y="493204"/>
                  </a:lnTo>
                  <a:lnTo>
                    <a:pt x="1536166" y="457022"/>
                  </a:lnTo>
                  <a:lnTo>
                    <a:pt x="1503730" y="424497"/>
                  </a:lnTo>
                  <a:lnTo>
                    <a:pt x="1467675" y="395986"/>
                  </a:lnTo>
                  <a:lnTo>
                    <a:pt x="1428369" y="371856"/>
                  </a:lnTo>
                  <a:lnTo>
                    <a:pt x="1386166" y="352450"/>
                  </a:lnTo>
                  <a:lnTo>
                    <a:pt x="1341437" y="338150"/>
                  </a:lnTo>
                  <a:lnTo>
                    <a:pt x="1294536" y="329298"/>
                  </a:lnTo>
                  <a:lnTo>
                    <a:pt x="1245831" y="326275"/>
                  </a:lnTo>
                  <a:lnTo>
                    <a:pt x="1192187" y="329895"/>
                  </a:lnTo>
                  <a:lnTo>
                    <a:pt x="1140929" y="340461"/>
                  </a:lnTo>
                  <a:lnTo>
                    <a:pt x="1092441" y="357543"/>
                  </a:lnTo>
                  <a:lnTo>
                    <a:pt x="1047115" y="380707"/>
                  </a:lnTo>
                  <a:lnTo>
                    <a:pt x="1005370" y="409536"/>
                  </a:lnTo>
                  <a:lnTo>
                    <a:pt x="1051941" y="431609"/>
                  </a:lnTo>
                  <a:lnTo>
                    <a:pt x="1095019" y="459257"/>
                  </a:lnTo>
                  <a:lnTo>
                    <a:pt x="1134160" y="492023"/>
                  </a:lnTo>
                  <a:lnTo>
                    <a:pt x="1168869" y="529450"/>
                  </a:lnTo>
                  <a:lnTo>
                    <a:pt x="1198689" y="571055"/>
                  </a:lnTo>
                  <a:lnTo>
                    <a:pt x="1223124" y="616369"/>
                  </a:lnTo>
                  <a:lnTo>
                    <a:pt x="1241729" y="664946"/>
                  </a:lnTo>
                  <a:lnTo>
                    <a:pt x="1253998" y="716305"/>
                  </a:lnTo>
                  <a:lnTo>
                    <a:pt x="1634210" y="716305"/>
                  </a:lnTo>
                  <a:close/>
                </a:path>
              </a:pathLst>
            </a:custGeom>
            <a:solidFill>
              <a:srgbClr val="3A64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938020" y="3886327"/>
            <a:ext cx="84950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i="1" spc="-185" dirty="0">
                <a:solidFill>
                  <a:srgbClr val="3A6450"/>
                </a:solidFill>
                <a:latin typeface="Trebuchet MS"/>
                <a:cs typeface="Trebuchet MS"/>
              </a:rPr>
              <a:t>Las</a:t>
            </a:r>
            <a:r>
              <a:rPr sz="3200" b="1" i="1" spc="-28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55" dirty="0">
                <a:solidFill>
                  <a:srgbClr val="3A6450"/>
                </a:solidFill>
                <a:latin typeface="Trebuchet MS"/>
                <a:cs typeface="Trebuchet MS"/>
              </a:rPr>
              <a:t>cuentas</a:t>
            </a:r>
            <a:r>
              <a:rPr sz="3200" b="1" i="1" spc="-26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85" dirty="0">
                <a:solidFill>
                  <a:srgbClr val="3A6450"/>
                </a:solidFill>
                <a:latin typeface="Trebuchet MS"/>
                <a:cs typeface="Trebuchet MS"/>
              </a:rPr>
              <a:t>protegen</a:t>
            </a:r>
            <a:r>
              <a:rPr sz="3200" b="1" i="1" spc="-27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75" dirty="0">
                <a:solidFill>
                  <a:srgbClr val="3A6450"/>
                </a:solidFill>
                <a:latin typeface="Trebuchet MS"/>
                <a:cs typeface="Trebuchet MS"/>
              </a:rPr>
              <a:t>más</a:t>
            </a:r>
            <a:r>
              <a:rPr sz="3200" b="1" i="1" spc="-26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29" dirty="0">
                <a:solidFill>
                  <a:srgbClr val="3A6450"/>
                </a:solidFill>
                <a:latin typeface="Trebuchet MS"/>
                <a:cs typeface="Trebuchet MS"/>
              </a:rPr>
              <a:t>a</a:t>
            </a:r>
            <a:r>
              <a:rPr sz="3200" b="1" i="1" spc="-29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70" dirty="0">
                <a:solidFill>
                  <a:srgbClr val="3A6450"/>
                </a:solidFill>
                <a:latin typeface="Trebuchet MS"/>
                <a:cs typeface="Trebuchet MS"/>
              </a:rPr>
              <a:t>quien</a:t>
            </a:r>
            <a:r>
              <a:rPr sz="3200" b="1" i="1" spc="-26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75" dirty="0">
                <a:solidFill>
                  <a:srgbClr val="3A6450"/>
                </a:solidFill>
                <a:latin typeface="Trebuchet MS"/>
                <a:cs typeface="Trebuchet MS"/>
              </a:rPr>
              <a:t>más</a:t>
            </a:r>
            <a:r>
              <a:rPr sz="3200" b="1" i="1" spc="-28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04" dirty="0">
                <a:solidFill>
                  <a:srgbClr val="3A6450"/>
                </a:solidFill>
                <a:latin typeface="Trebuchet MS"/>
                <a:cs typeface="Trebuchet MS"/>
              </a:rPr>
              <a:t>lo</a:t>
            </a:r>
            <a:r>
              <a:rPr sz="3200" b="1" i="1" spc="-26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90" dirty="0">
                <a:solidFill>
                  <a:srgbClr val="3A6450"/>
                </a:solidFill>
                <a:latin typeface="Trebuchet MS"/>
                <a:cs typeface="Trebuchet MS"/>
              </a:rPr>
              <a:t>necesita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33354" y="517016"/>
            <a:ext cx="1301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1495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75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100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869548" y="1479041"/>
            <a:ext cx="1245870" cy="93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Tahoma"/>
                <a:cs typeface="Tahoma"/>
              </a:rPr>
              <a:t>PPTO</a:t>
            </a:r>
            <a:r>
              <a:rPr sz="1800" spc="-12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ini</a:t>
            </a:r>
            <a:r>
              <a:rPr sz="1800" spc="25" dirty="0">
                <a:latin typeface="Tahoma"/>
                <a:cs typeface="Tahoma"/>
              </a:rPr>
              <a:t>c</a:t>
            </a:r>
            <a:r>
              <a:rPr sz="1800" spc="-15" dirty="0">
                <a:latin typeface="Tahoma"/>
                <a:cs typeface="Tahoma"/>
              </a:rPr>
              <a:t>ia</a:t>
            </a:r>
            <a:r>
              <a:rPr sz="1800" spc="10" dirty="0">
                <a:latin typeface="Tahoma"/>
                <a:cs typeface="Tahoma"/>
              </a:rPr>
              <a:t>l</a:t>
            </a:r>
            <a:endParaRPr sz="1800">
              <a:latin typeface="Tahoma"/>
              <a:cs typeface="Tahoma"/>
            </a:endParaRPr>
          </a:p>
          <a:p>
            <a:pPr marL="701040">
              <a:lnSpc>
                <a:spcPts val="2155"/>
              </a:lnSpc>
            </a:pPr>
            <a:r>
              <a:rPr sz="1800" spc="60" dirty="0">
                <a:latin typeface="Tahoma"/>
                <a:cs typeface="Tahoma"/>
              </a:rPr>
              <a:t>2019</a:t>
            </a:r>
            <a:endParaRPr sz="1800">
              <a:latin typeface="Tahoma"/>
              <a:cs typeface="Tahoma"/>
            </a:endParaRPr>
          </a:p>
          <a:p>
            <a:pPr marL="91440">
              <a:lnSpc>
                <a:spcPts val="2875"/>
              </a:lnSpc>
            </a:pPr>
            <a:r>
              <a:rPr sz="2400" b="1" spc="-145" dirty="0">
                <a:latin typeface="Tahoma"/>
                <a:cs typeface="Tahoma"/>
              </a:rPr>
              <a:t>5.699</a:t>
            </a:r>
            <a:r>
              <a:rPr sz="2400" b="1" spc="-155" dirty="0">
                <a:latin typeface="Tahoma"/>
                <a:cs typeface="Tahoma"/>
              </a:rPr>
              <a:t> </a:t>
            </a:r>
            <a:r>
              <a:rPr sz="2400" b="1" spc="140" dirty="0">
                <a:latin typeface="Tahoma"/>
                <a:cs typeface="Tahoma"/>
              </a:rPr>
              <a:t>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13795" y="3033521"/>
            <a:ext cx="1245870" cy="93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Tahoma"/>
                <a:cs typeface="Tahoma"/>
              </a:rPr>
              <a:t>PPTO</a:t>
            </a:r>
            <a:r>
              <a:rPr sz="1800" spc="-12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ini</a:t>
            </a:r>
            <a:r>
              <a:rPr sz="1800" spc="25" dirty="0">
                <a:latin typeface="Tahoma"/>
                <a:cs typeface="Tahoma"/>
              </a:rPr>
              <a:t>c</a:t>
            </a:r>
            <a:r>
              <a:rPr sz="1800" spc="-15" dirty="0">
                <a:latin typeface="Tahoma"/>
                <a:cs typeface="Tahoma"/>
              </a:rPr>
              <a:t>ia</a:t>
            </a:r>
            <a:r>
              <a:rPr sz="1800" spc="10" dirty="0">
                <a:latin typeface="Tahoma"/>
                <a:cs typeface="Tahoma"/>
              </a:rPr>
              <a:t>l</a:t>
            </a:r>
            <a:endParaRPr sz="1800">
              <a:latin typeface="Tahoma"/>
              <a:cs typeface="Tahoma"/>
            </a:endParaRPr>
          </a:p>
          <a:p>
            <a:pPr marL="701040">
              <a:lnSpc>
                <a:spcPts val="2155"/>
              </a:lnSpc>
            </a:pPr>
            <a:r>
              <a:rPr sz="1800" spc="60" dirty="0">
                <a:latin typeface="Tahoma"/>
                <a:cs typeface="Tahoma"/>
              </a:rPr>
              <a:t>2023</a:t>
            </a:r>
            <a:endParaRPr sz="1800">
              <a:latin typeface="Tahoma"/>
              <a:cs typeface="Tahoma"/>
            </a:endParaRPr>
          </a:p>
          <a:p>
            <a:pPr marL="91440">
              <a:lnSpc>
                <a:spcPts val="2875"/>
              </a:lnSpc>
            </a:pPr>
            <a:r>
              <a:rPr sz="2400" b="1" spc="-145" dirty="0">
                <a:latin typeface="Tahoma"/>
                <a:cs typeface="Tahoma"/>
              </a:rPr>
              <a:t>7.478</a:t>
            </a:r>
            <a:r>
              <a:rPr sz="2400" b="1" spc="-155" dirty="0">
                <a:latin typeface="Tahoma"/>
                <a:cs typeface="Tahoma"/>
              </a:rPr>
              <a:t> </a:t>
            </a:r>
            <a:r>
              <a:rPr sz="2400" b="1" spc="140" dirty="0">
                <a:latin typeface="Tahoma"/>
                <a:cs typeface="Tahoma"/>
              </a:rPr>
              <a:t>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649839" y="5556300"/>
            <a:ext cx="14033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455" dirty="0">
                <a:solidFill>
                  <a:srgbClr val="F7921D"/>
                </a:solidFill>
                <a:latin typeface="Tahoma"/>
                <a:cs typeface="Tahoma"/>
              </a:rPr>
              <a:t>+31,2%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957559" y="4625340"/>
            <a:ext cx="786765" cy="784860"/>
          </a:xfrm>
          <a:custGeom>
            <a:avLst/>
            <a:gdLst/>
            <a:ahLst/>
            <a:cxnLst/>
            <a:rect l="l" t="t" r="r" b="b"/>
            <a:pathLst>
              <a:path w="786765" h="784860">
                <a:moveTo>
                  <a:pt x="393192" y="0"/>
                </a:moveTo>
                <a:lnTo>
                  <a:pt x="0" y="392430"/>
                </a:lnTo>
                <a:lnTo>
                  <a:pt x="196596" y="392430"/>
                </a:lnTo>
                <a:lnTo>
                  <a:pt x="196596" y="784860"/>
                </a:lnTo>
                <a:lnTo>
                  <a:pt x="589788" y="784860"/>
                </a:lnTo>
                <a:lnTo>
                  <a:pt x="589788" y="392430"/>
                </a:lnTo>
                <a:lnTo>
                  <a:pt x="786384" y="392430"/>
                </a:lnTo>
                <a:lnTo>
                  <a:pt x="393192" y="0"/>
                </a:lnTo>
                <a:close/>
              </a:path>
            </a:pathLst>
          </a:custGeom>
          <a:solidFill>
            <a:srgbClr val="F785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1544" y="6371959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pPr marL="38100">
                <a:lnSpc>
                  <a:spcPts val="2090"/>
                </a:lnSpc>
              </a:pPr>
              <a:t>3</a:t>
            </a:fld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85848" y="315290"/>
            <a:ext cx="6200140" cy="12706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4650"/>
              </a:lnSpc>
              <a:spcBef>
                <a:spcPts val="675"/>
              </a:spcBef>
            </a:pPr>
            <a:r>
              <a:rPr sz="4300" spc="-95" dirty="0"/>
              <a:t>Al</a:t>
            </a:r>
            <a:r>
              <a:rPr sz="4300" spc="-215" dirty="0"/>
              <a:t> </a:t>
            </a:r>
            <a:r>
              <a:rPr sz="4300" spc="-235" dirty="0"/>
              <a:t>servicio</a:t>
            </a:r>
            <a:r>
              <a:rPr sz="4300" spc="-215" dirty="0"/>
              <a:t> </a:t>
            </a:r>
            <a:r>
              <a:rPr sz="4300" spc="-265" dirty="0"/>
              <a:t>de</a:t>
            </a:r>
            <a:r>
              <a:rPr sz="4300" spc="-215" dirty="0"/>
              <a:t> </a:t>
            </a:r>
            <a:r>
              <a:rPr sz="4300" spc="-315" dirty="0"/>
              <a:t>la</a:t>
            </a:r>
            <a:r>
              <a:rPr sz="4300" spc="-215" dirty="0"/>
              <a:t> </a:t>
            </a:r>
            <a:r>
              <a:rPr sz="4300" spc="-240" dirty="0"/>
              <a:t>inversión  </a:t>
            </a:r>
            <a:r>
              <a:rPr sz="4300" spc="-254" dirty="0"/>
              <a:t>productiva</a:t>
            </a:r>
            <a:r>
              <a:rPr sz="4300" spc="-204" dirty="0"/>
              <a:t> </a:t>
            </a:r>
            <a:r>
              <a:rPr sz="4300" spc="-210" dirty="0"/>
              <a:t>y</a:t>
            </a:r>
            <a:r>
              <a:rPr sz="4300" spc="-215" dirty="0"/>
              <a:t> </a:t>
            </a:r>
            <a:r>
              <a:rPr sz="4300" spc="-315" dirty="0"/>
              <a:t>la</a:t>
            </a:r>
            <a:r>
              <a:rPr sz="4300" spc="-215" dirty="0"/>
              <a:t> </a:t>
            </a:r>
            <a:r>
              <a:rPr sz="4300" spc="-360" dirty="0"/>
              <a:t>emp</a:t>
            </a:r>
            <a:r>
              <a:rPr sz="4300" spc="-210" dirty="0"/>
              <a:t>r</a:t>
            </a:r>
            <a:r>
              <a:rPr sz="4300" spc="-330" dirty="0"/>
              <a:t>esa</a:t>
            </a:r>
            <a:endParaRPr sz="4300"/>
          </a:p>
        </p:txBody>
      </p:sp>
      <p:sp>
        <p:nvSpPr>
          <p:cNvPr id="9" name="object 9"/>
          <p:cNvSpPr txBox="1"/>
          <p:nvPr/>
        </p:nvSpPr>
        <p:spPr>
          <a:xfrm>
            <a:off x="2124201" y="1820621"/>
            <a:ext cx="7960359" cy="170942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90"/>
              </a:spcBef>
            </a:pPr>
            <a:r>
              <a:rPr sz="2400" spc="-15" dirty="0">
                <a:latin typeface="Tahoma"/>
                <a:cs typeface="Tahoma"/>
              </a:rPr>
              <a:t>La </a:t>
            </a:r>
            <a:r>
              <a:rPr sz="2400" b="1" spc="-145" dirty="0">
                <a:solidFill>
                  <a:srgbClr val="F7921D"/>
                </a:solidFill>
                <a:latin typeface="Tahoma"/>
                <a:cs typeface="Tahoma"/>
              </a:rPr>
              <a:t>fortaleza </a:t>
            </a:r>
            <a:r>
              <a:rPr sz="2400" b="1" spc="-150" dirty="0">
                <a:solidFill>
                  <a:srgbClr val="F7921D"/>
                </a:solidFill>
                <a:latin typeface="Tahoma"/>
                <a:cs typeface="Tahoma"/>
              </a:rPr>
              <a:t>inversora </a:t>
            </a:r>
            <a:r>
              <a:rPr sz="2400" spc="10" dirty="0">
                <a:latin typeface="Tahoma"/>
                <a:cs typeface="Tahoma"/>
              </a:rPr>
              <a:t>del </a:t>
            </a:r>
            <a:r>
              <a:rPr sz="2400" spc="40" dirty="0">
                <a:latin typeface="Tahoma"/>
                <a:cs typeface="Tahoma"/>
              </a:rPr>
              <a:t>Gobierno </a:t>
            </a:r>
            <a:r>
              <a:rPr sz="2400" spc="-15" dirty="0">
                <a:latin typeface="Tahoma"/>
                <a:cs typeface="Tahoma"/>
              </a:rPr>
              <a:t>se </a:t>
            </a:r>
            <a:r>
              <a:rPr sz="2400" spc="-5" dirty="0">
                <a:latin typeface="Tahoma"/>
                <a:cs typeface="Tahoma"/>
              </a:rPr>
              <a:t>manifiesta </a:t>
            </a:r>
            <a:r>
              <a:rPr sz="2400" dirty="0">
                <a:latin typeface="Tahoma"/>
                <a:cs typeface="Tahoma"/>
              </a:rPr>
              <a:t>en </a:t>
            </a:r>
            <a:r>
              <a:rPr sz="2400" spc="10" dirty="0">
                <a:latin typeface="Tahoma"/>
                <a:cs typeface="Tahoma"/>
              </a:rPr>
              <a:t>el 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despliegue </a:t>
            </a:r>
            <a:r>
              <a:rPr sz="2400" spc="10" dirty="0">
                <a:latin typeface="Tahoma"/>
                <a:cs typeface="Tahoma"/>
              </a:rPr>
              <a:t>de los capítulos </a:t>
            </a:r>
            <a:r>
              <a:rPr sz="2400" spc="-25" dirty="0">
                <a:latin typeface="Tahoma"/>
                <a:cs typeface="Tahoma"/>
              </a:rPr>
              <a:t>VI </a:t>
            </a:r>
            <a:r>
              <a:rPr sz="2400" spc="40" dirty="0">
                <a:latin typeface="Tahoma"/>
                <a:cs typeface="Tahoma"/>
              </a:rPr>
              <a:t>y </a:t>
            </a:r>
            <a:r>
              <a:rPr sz="2400" spc="-85" dirty="0">
                <a:latin typeface="Tahoma"/>
                <a:cs typeface="Tahoma"/>
              </a:rPr>
              <a:t>VII </a:t>
            </a:r>
            <a:r>
              <a:rPr sz="2400" spc="10" dirty="0">
                <a:latin typeface="Tahoma"/>
                <a:cs typeface="Tahoma"/>
              </a:rPr>
              <a:t>de los </a:t>
            </a:r>
            <a:r>
              <a:rPr sz="2400" spc="15" dirty="0">
                <a:latin typeface="Tahoma"/>
                <a:cs typeface="Tahoma"/>
              </a:rPr>
              <a:t>Presupuestos </a:t>
            </a:r>
            <a:r>
              <a:rPr sz="2400" spc="20" dirty="0"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(Inversiones</a:t>
            </a:r>
            <a:r>
              <a:rPr sz="2400" spc="-165" dirty="0">
                <a:latin typeface="Tahoma"/>
                <a:cs typeface="Tahoma"/>
              </a:rPr>
              <a:t> </a:t>
            </a:r>
            <a:r>
              <a:rPr sz="2400" spc="-15" dirty="0">
                <a:latin typeface="Tahoma"/>
                <a:cs typeface="Tahoma"/>
              </a:rPr>
              <a:t>Reales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40" dirty="0">
                <a:latin typeface="Tahoma"/>
                <a:cs typeface="Tahoma"/>
              </a:rPr>
              <a:t>y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Transferencias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-40" dirty="0">
                <a:latin typeface="Tahoma"/>
                <a:cs typeface="Tahoma"/>
              </a:rPr>
              <a:t>Capital),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que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crecen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en </a:t>
            </a:r>
            <a:r>
              <a:rPr sz="2400" b="1" spc="-140" dirty="0">
                <a:solidFill>
                  <a:srgbClr val="F7921D"/>
                </a:solidFill>
                <a:latin typeface="Tahoma"/>
                <a:cs typeface="Tahoma"/>
              </a:rPr>
              <a:t>377 </a:t>
            </a:r>
            <a:r>
              <a:rPr sz="2400" b="1" spc="-160" dirty="0">
                <a:solidFill>
                  <a:srgbClr val="F7921D"/>
                </a:solidFill>
                <a:latin typeface="Tahoma"/>
                <a:cs typeface="Tahoma"/>
              </a:rPr>
              <a:t>millones </a:t>
            </a:r>
            <a:r>
              <a:rPr sz="2400" b="1" spc="-150" dirty="0">
                <a:solidFill>
                  <a:srgbClr val="F7921D"/>
                </a:solidFill>
                <a:latin typeface="Tahoma"/>
                <a:cs typeface="Tahoma"/>
              </a:rPr>
              <a:t>de </a:t>
            </a:r>
            <a:r>
              <a:rPr sz="2400" b="1" spc="-155" dirty="0">
                <a:solidFill>
                  <a:srgbClr val="F7921D"/>
                </a:solidFill>
                <a:latin typeface="Tahoma"/>
                <a:cs typeface="Tahoma"/>
              </a:rPr>
              <a:t>euros </a:t>
            </a:r>
            <a:r>
              <a:rPr sz="2400" spc="30" dirty="0">
                <a:latin typeface="Tahoma"/>
                <a:cs typeface="Tahoma"/>
              </a:rPr>
              <a:t>con </a:t>
            </a:r>
            <a:r>
              <a:rPr sz="2400" spc="20" dirty="0">
                <a:latin typeface="Tahoma"/>
                <a:cs typeface="Tahoma"/>
              </a:rPr>
              <a:t>respecto </a:t>
            </a:r>
            <a:r>
              <a:rPr sz="2400" spc="-25" dirty="0">
                <a:latin typeface="Tahoma"/>
                <a:cs typeface="Tahoma"/>
              </a:rPr>
              <a:t>al </a:t>
            </a:r>
            <a:r>
              <a:rPr sz="2400" spc="5" dirty="0">
                <a:latin typeface="Tahoma"/>
                <a:cs typeface="Tahoma"/>
              </a:rPr>
              <a:t>presente 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ejercicio.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82495" y="4684776"/>
            <a:ext cx="8803005" cy="1687195"/>
          </a:xfrm>
          <a:custGeom>
            <a:avLst/>
            <a:gdLst/>
            <a:ahLst/>
            <a:cxnLst/>
            <a:rect l="l" t="t" r="r" b="b"/>
            <a:pathLst>
              <a:path w="8803005" h="1687195">
                <a:moveTo>
                  <a:pt x="8802624" y="0"/>
                </a:moveTo>
                <a:lnTo>
                  <a:pt x="0" y="0"/>
                </a:lnTo>
                <a:lnTo>
                  <a:pt x="0" y="1687068"/>
                </a:lnTo>
                <a:lnTo>
                  <a:pt x="8802624" y="1687068"/>
                </a:lnTo>
                <a:lnTo>
                  <a:pt x="8802624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45484" y="5204866"/>
            <a:ext cx="62007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88155" algn="l"/>
              </a:tabLst>
            </a:pPr>
            <a:r>
              <a:rPr sz="4800" b="1" spc="-290" dirty="0">
                <a:solidFill>
                  <a:srgbClr val="FFFFFF"/>
                </a:solidFill>
                <a:latin typeface="Tahoma"/>
                <a:cs typeface="Tahoma"/>
              </a:rPr>
              <a:t>1.764</a:t>
            </a:r>
            <a:r>
              <a:rPr sz="4800" b="1" spc="-2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800" b="1" spc="-295" dirty="0">
                <a:solidFill>
                  <a:srgbClr val="FFFFFF"/>
                </a:solidFill>
                <a:latin typeface="Tahoma"/>
                <a:cs typeface="Tahoma"/>
              </a:rPr>
              <a:t>millones</a:t>
            </a:r>
            <a:r>
              <a:rPr sz="4800" b="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4800" b="1" spc="-575" dirty="0">
                <a:solidFill>
                  <a:srgbClr val="FFFFFF"/>
                </a:solidFill>
                <a:latin typeface="Tahoma"/>
                <a:cs typeface="Tahoma"/>
              </a:rPr>
              <a:t>(+27,1)</a:t>
            </a:r>
            <a:endParaRPr sz="4800">
              <a:latin typeface="Tahoma"/>
              <a:cs typeface="Tahom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77696" y="4837176"/>
            <a:ext cx="2394585" cy="1487170"/>
            <a:chOff x="1377696" y="4837176"/>
            <a:chExt cx="2394585" cy="1487170"/>
          </a:xfrm>
        </p:grpSpPr>
        <p:sp>
          <p:nvSpPr>
            <p:cNvPr id="13" name="object 13"/>
            <p:cNvSpPr/>
            <p:nvPr/>
          </p:nvSpPr>
          <p:spPr>
            <a:xfrm>
              <a:off x="1377696" y="4837176"/>
              <a:ext cx="777240" cy="1382395"/>
            </a:xfrm>
            <a:custGeom>
              <a:avLst/>
              <a:gdLst/>
              <a:ahLst/>
              <a:cxnLst/>
              <a:rect l="l" t="t" r="r" b="b"/>
              <a:pathLst>
                <a:path w="777239" h="1382395">
                  <a:moveTo>
                    <a:pt x="0" y="0"/>
                  </a:moveTo>
                  <a:lnTo>
                    <a:pt x="0" y="1382268"/>
                  </a:lnTo>
                  <a:lnTo>
                    <a:pt x="777240" y="6911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60790" y="4856137"/>
              <a:ext cx="1211580" cy="1468120"/>
            </a:xfrm>
            <a:custGeom>
              <a:avLst/>
              <a:gdLst/>
              <a:ahLst/>
              <a:cxnLst/>
              <a:rect l="l" t="t" r="r" b="b"/>
              <a:pathLst>
                <a:path w="1211579" h="1468120">
                  <a:moveTo>
                    <a:pt x="791273" y="1027112"/>
                  </a:moveTo>
                  <a:lnTo>
                    <a:pt x="709549" y="986180"/>
                  </a:lnTo>
                  <a:lnTo>
                    <a:pt x="703592" y="966990"/>
                  </a:lnTo>
                  <a:lnTo>
                    <a:pt x="696772" y="948499"/>
                  </a:lnTo>
                  <a:lnTo>
                    <a:pt x="690397" y="934072"/>
                  </a:lnTo>
                  <a:lnTo>
                    <a:pt x="688911" y="930706"/>
                  </a:lnTo>
                  <a:lnTo>
                    <a:pt x="679831" y="913612"/>
                  </a:lnTo>
                  <a:lnTo>
                    <a:pt x="709549" y="826160"/>
                  </a:lnTo>
                  <a:lnTo>
                    <a:pt x="672401" y="788949"/>
                  </a:lnTo>
                  <a:lnTo>
                    <a:pt x="642683" y="759180"/>
                  </a:lnTo>
                  <a:lnTo>
                    <a:pt x="555371" y="788949"/>
                  </a:lnTo>
                  <a:lnTo>
                    <a:pt x="538048" y="779843"/>
                  </a:lnTo>
                  <a:lnTo>
                    <a:pt x="534949" y="778510"/>
                  </a:lnTo>
                  <a:lnTo>
                    <a:pt x="534949" y="1073632"/>
                  </a:lnTo>
                  <a:lnTo>
                    <a:pt x="527951" y="1117434"/>
                  </a:lnTo>
                  <a:lnTo>
                    <a:pt x="508381" y="1155700"/>
                  </a:lnTo>
                  <a:lnTo>
                    <a:pt x="478370" y="1186027"/>
                  </a:lnTo>
                  <a:lnTo>
                    <a:pt x="440080" y="1205992"/>
                  </a:lnTo>
                  <a:lnTo>
                    <a:pt x="395630" y="1213180"/>
                  </a:lnTo>
                  <a:lnTo>
                    <a:pt x="351193" y="1205992"/>
                  </a:lnTo>
                  <a:lnTo>
                    <a:pt x="312902" y="1186027"/>
                  </a:lnTo>
                  <a:lnTo>
                    <a:pt x="282892" y="1155700"/>
                  </a:lnTo>
                  <a:lnTo>
                    <a:pt x="263321" y="1117434"/>
                  </a:lnTo>
                  <a:lnTo>
                    <a:pt x="256324" y="1073632"/>
                  </a:lnTo>
                  <a:lnTo>
                    <a:pt x="263499" y="1029106"/>
                  </a:lnTo>
                  <a:lnTo>
                    <a:pt x="283425" y="990739"/>
                  </a:lnTo>
                  <a:lnTo>
                    <a:pt x="313702" y="960691"/>
                  </a:lnTo>
                  <a:lnTo>
                    <a:pt x="351904" y="941082"/>
                  </a:lnTo>
                  <a:lnTo>
                    <a:pt x="395630" y="934072"/>
                  </a:lnTo>
                  <a:lnTo>
                    <a:pt x="440080" y="941273"/>
                  </a:lnTo>
                  <a:lnTo>
                    <a:pt x="478370" y="961224"/>
                  </a:lnTo>
                  <a:lnTo>
                    <a:pt x="508381" y="991552"/>
                  </a:lnTo>
                  <a:lnTo>
                    <a:pt x="527951" y="1029817"/>
                  </a:lnTo>
                  <a:lnTo>
                    <a:pt x="534949" y="1073632"/>
                  </a:lnTo>
                  <a:lnTo>
                    <a:pt x="534949" y="778510"/>
                  </a:lnTo>
                  <a:lnTo>
                    <a:pt x="519849" y="771969"/>
                  </a:lnTo>
                  <a:lnTo>
                    <a:pt x="501307" y="765136"/>
                  </a:lnTo>
                  <a:lnTo>
                    <a:pt x="482930" y="759180"/>
                  </a:lnTo>
                  <a:lnTo>
                    <a:pt x="442074" y="677303"/>
                  </a:lnTo>
                  <a:lnTo>
                    <a:pt x="349199" y="677303"/>
                  </a:lnTo>
                  <a:lnTo>
                    <a:pt x="308330" y="759180"/>
                  </a:lnTo>
                  <a:lnTo>
                    <a:pt x="289179" y="765136"/>
                  </a:lnTo>
                  <a:lnTo>
                    <a:pt x="270725" y="771969"/>
                  </a:lnTo>
                  <a:lnTo>
                    <a:pt x="252958" y="779843"/>
                  </a:lnTo>
                  <a:lnTo>
                    <a:pt x="235889" y="788949"/>
                  </a:lnTo>
                  <a:lnTo>
                    <a:pt x="148590" y="759180"/>
                  </a:lnTo>
                  <a:lnTo>
                    <a:pt x="83578" y="824293"/>
                  </a:lnTo>
                  <a:lnTo>
                    <a:pt x="111442" y="911745"/>
                  </a:lnTo>
                  <a:lnTo>
                    <a:pt x="102362" y="929106"/>
                  </a:lnTo>
                  <a:lnTo>
                    <a:pt x="94488" y="947331"/>
                  </a:lnTo>
                  <a:lnTo>
                    <a:pt x="87668" y="965911"/>
                  </a:lnTo>
                  <a:lnTo>
                    <a:pt x="81724" y="984313"/>
                  </a:lnTo>
                  <a:lnTo>
                    <a:pt x="0" y="1025245"/>
                  </a:lnTo>
                  <a:lnTo>
                    <a:pt x="0" y="1118285"/>
                  </a:lnTo>
                  <a:lnTo>
                    <a:pt x="81724" y="1159217"/>
                  </a:lnTo>
                  <a:lnTo>
                    <a:pt x="87668" y="1178407"/>
                  </a:lnTo>
                  <a:lnTo>
                    <a:pt x="94488" y="1196898"/>
                  </a:lnTo>
                  <a:lnTo>
                    <a:pt x="102362" y="1214691"/>
                  </a:lnTo>
                  <a:lnTo>
                    <a:pt x="111442" y="1231785"/>
                  </a:lnTo>
                  <a:lnTo>
                    <a:pt x="83578" y="1319237"/>
                  </a:lnTo>
                  <a:lnTo>
                    <a:pt x="148590" y="1384363"/>
                  </a:lnTo>
                  <a:lnTo>
                    <a:pt x="235889" y="1356448"/>
                  </a:lnTo>
                  <a:lnTo>
                    <a:pt x="252958" y="1365542"/>
                  </a:lnTo>
                  <a:lnTo>
                    <a:pt x="270725" y="1373428"/>
                  </a:lnTo>
                  <a:lnTo>
                    <a:pt x="289179" y="1380261"/>
                  </a:lnTo>
                  <a:lnTo>
                    <a:pt x="308330" y="1386217"/>
                  </a:lnTo>
                  <a:lnTo>
                    <a:pt x="349199" y="1468081"/>
                  </a:lnTo>
                  <a:lnTo>
                    <a:pt x="442074" y="1468081"/>
                  </a:lnTo>
                  <a:lnTo>
                    <a:pt x="482930" y="1386217"/>
                  </a:lnTo>
                  <a:lnTo>
                    <a:pt x="502094" y="1380261"/>
                  </a:lnTo>
                  <a:lnTo>
                    <a:pt x="520547" y="1373428"/>
                  </a:lnTo>
                  <a:lnTo>
                    <a:pt x="538314" y="1365542"/>
                  </a:lnTo>
                  <a:lnTo>
                    <a:pt x="555371" y="1356448"/>
                  </a:lnTo>
                  <a:lnTo>
                    <a:pt x="642683" y="1386217"/>
                  </a:lnTo>
                  <a:lnTo>
                    <a:pt x="671576" y="1356448"/>
                  </a:lnTo>
                  <a:lnTo>
                    <a:pt x="707694" y="1319237"/>
                  </a:lnTo>
                  <a:lnTo>
                    <a:pt x="679831" y="1233639"/>
                  </a:lnTo>
                  <a:lnTo>
                    <a:pt x="688911" y="1216545"/>
                  </a:lnTo>
                  <a:lnTo>
                    <a:pt x="690397" y="1213180"/>
                  </a:lnTo>
                  <a:lnTo>
                    <a:pt x="696772" y="1198753"/>
                  </a:lnTo>
                  <a:lnTo>
                    <a:pt x="703592" y="1180261"/>
                  </a:lnTo>
                  <a:lnTo>
                    <a:pt x="709549" y="1161072"/>
                  </a:lnTo>
                  <a:lnTo>
                    <a:pt x="791273" y="1120140"/>
                  </a:lnTo>
                  <a:lnTo>
                    <a:pt x="791273" y="1027112"/>
                  </a:lnTo>
                  <a:close/>
                </a:path>
                <a:path w="1211579" h="1468120">
                  <a:moveTo>
                    <a:pt x="1211059" y="349834"/>
                  </a:moveTo>
                  <a:lnTo>
                    <a:pt x="1129334" y="308902"/>
                  </a:lnTo>
                  <a:lnTo>
                    <a:pt x="1123378" y="289712"/>
                  </a:lnTo>
                  <a:lnTo>
                    <a:pt x="1116558" y="271221"/>
                  </a:lnTo>
                  <a:lnTo>
                    <a:pt x="1110183" y="256794"/>
                  </a:lnTo>
                  <a:lnTo>
                    <a:pt x="1108697" y="253428"/>
                  </a:lnTo>
                  <a:lnTo>
                    <a:pt x="1099616" y="236334"/>
                  </a:lnTo>
                  <a:lnTo>
                    <a:pt x="1129334" y="148882"/>
                  </a:lnTo>
                  <a:lnTo>
                    <a:pt x="1092200" y="111671"/>
                  </a:lnTo>
                  <a:lnTo>
                    <a:pt x="1062469" y="81864"/>
                  </a:lnTo>
                  <a:lnTo>
                    <a:pt x="975169" y="111671"/>
                  </a:lnTo>
                  <a:lnTo>
                    <a:pt x="958100" y="102565"/>
                  </a:lnTo>
                  <a:lnTo>
                    <a:pt x="954735" y="101079"/>
                  </a:lnTo>
                  <a:lnTo>
                    <a:pt x="954735" y="396341"/>
                  </a:lnTo>
                  <a:lnTo>
                    <a:pt x="947559" y="440156"/>
                  </a:lnTo>
                  <a:lnTo>
                    <a:pt x="927633" y="478421"/>
                  </a:lnTo>
                  <a:lnTo>
                    <a:pt x="897356" y="508749"/>
                  </a:lnTo>
                  <a:lnTo>
                    <a:pt x="859155" y="528701"/>
                  </a:lnTo>
                  <a:lnTo>
                    <a:pt x="815416" y="535901"/>
                  </a:lnTo>
                  <a:lnTo>
                    <a:pt x="770978" y="528701"/>
                  </a:lnTo>
                  <a:lnTo>
                    <a:pt x="732688" y="508749"/>
                  </a:lnTo>
                  <a:lnTo>
                    <a:pt x="702678" y="478421"/>
                  </a:lnTo>
                  <a:lnTo>
                    <a:pt x="683107" y="440156"/>
                  </a:lnTo>
                  <a:lnTo>
                    <a:pt x="676109" y="396341"/>
                  </a:lnTo>
                  <a:lnTo>
                    <a:pt x="683285" y="352539"/>
                  </a:lnTo>
                  <a:lnTo>
                    <a:pt x="703211" y="314274"/>
                  </a:lnTo>
                  <a:lnTo>
                    <a:pt x="733488" y="283946"/>
                  </a:lnTo>
                  <a:lnTo>
                    <a:pt x="771690" y="263982"/>
                  </a:lnTo>
                  <a:lnTo>
                    <a:pt x="815416" y="256794"/>
                  </a:lnTo>
                  <a:lnTo>
                    <a:pt x="859866" y="263982"/>
                  </a:lnTo>
                  <a:lnTo>
                    <a:pt x="898156" y="283946"/>
                  </a:lnTo>
                  <a:lnTo>
                    <a:pt x="928166" y="314274"/>
                  </a:lnTo>
                  <a:lnTo>
                    <a:pt x="947737" y="352539"/>
                  </a:lnTo>
                  <a:lnTo>
                    <a:pt x="954735" y="396341"/>
                  </a:lnTo>
                  <a:lnTo>
                    <a:pt x="954735" y="101079"/>
                  </a:lnTo>
                  <a:lnTo>
                    <a:pt x="940333" y="94678"/>
                  </a:lnTo>
                  <a:lnTo>
                    <a:pt x="921880" y="87845"/>
                  </a:lnTo>
                  <a:lnTo>
                    <a:pt x="902728" y="81864"/>
                  </a:lnTo>
                  <a:lnTo>
                    <a:pt x="861860" y="0"/>
                  </a:lnTo>
                  <a:lnTo>
                    <a:pt x="768985" y="0"/>
                  </a:lnTo>
                  <a:lnTo>
                    <a:pt x="728116" y="81864"/>
                  </a:lnTo>
                  <a:lnTo>
                    <a:pt x="708964" y="87845"/>
                  </a:lnTo>
                  <a:lnTo>
                    <a:pt x="690511" y="94678"/>
                  </a:lnTo>
                  <a:lnTo>
                    <a:pt x="672744" y="102565"/>
                  </a:lnTo>
                  <a:lnTo>
                    <a:pt x="655675" y="111671"/>
                  </a:lnTo>
                  <a:lnTo>
                    <a:pt x="568375" y="81864"/>
                  </a:lnTo>
                  <a:lnTo>
                    <a:pt x="501510" y="148882"/>
                  </a:lnTo>
                  <a:lnTo>
                    <a:pt x="531228" y="236334"/>
                  </a:lnTo>
                  <a:lnTo>
                    <a:pt x="522147" y="253428"/>
                  </a:lnTo>
                  <a:lnTo>
                    <a:pt x="514286" y="271221"/>
                  </a:lnTo>
                  <a:lnTo>
                    <a:pt x="507466" y="289712"/>
                  </a:lnTo>
                  <a:lnTo>
                    <a:pt x="501510" y="308902"/>
                  </a:lnTo>
                  <a:lnTo>
                    <a:pt x="419785" y="349834"/>
                  </a:lnTo>
                  <a:lnTo>
                    <a:pt x="419785" y="442861"/>
                  </a:lnTo>
                  <a:lnTo>
                    <a:pt x="501510" y="483793"/>
                  </a:lnTo>
                  <a:lnTo>
                    <a:pt x="507466" y="502983"/>
                  </a:lnTo>
                  <a:lnTo>
                    <a:pt x="514286" y="521474"/>
                  </a:lnTo>
                  <a:lnTo>
                    <a:pt x="522147" y="539267"/>
                  </a:lnTo>
                  <a:lnTo>
                    <a:pt x="531228" y="556361"/>
                  </a:lnTo>
                  <a:lnTo>
                    <a:pt x="501510" y="643813"/>
                  </a:lnTo>
                  <a:lnTo>
                    <a:pt x="566521" y="708939"/>
                  </a:lnTo>
                  <a:lnTo>
                    <a:pt x="653821" y="679170"/>
                  </a:lnTo>
                  <a:lnTo>
                    <a:pt x="670890" y="688263"/>
                  </a:lnTo>
                  <a:lnTo>
                    <a:pt x="688644" y="696150"/>
                  </a:lnTo>
                  <a:lnTo>
                    <a:pt x="707110" y="702983"/>
                  </a:lnTo>
                  <a:lnTo>
                    <a:pt x="726262" y="708939"/>
                  </a:lnTo>
                  <a:lnTo>
                    <a:pt x="767130" y="790803"/>
                  </a:lnTo>
                  <a:lnTo>
                    <a:pt x="860005" y="790803"/>
                  </a:lnTo>
                  <a:lnTo>
                    <a:pt x="900861" y="708939"/>
                  </a:lnTo>
                  <a:lnTo>
                    <a:pt x="920026" y="702983"/>
                  </a:lnTo>
                  <a:lnTo>
                    <a:pt x="938479" y="696150"/>
                  </a:lnTo>
                  <a:lnTo>
                    <a:pt x="956246" y="688263"/>
                  </a:lnTo>
                  <a:lnTo>
                    <a:pt x="973302" y="679170"/>
                  </a:lnTo>
                  <a:lnTo>
                    <a:pt x="1060602" y="708939"/>
                  </a:lnTo>
                  <a:lnTo>
                    <a:pt x="1091171" y="679170"/>
                  </a:lnTo>
                  <a:lnTo>
                    <a:pt x="1127480" y="643813"/>
                  </a:lnTo>
                  <a:lnTo>
                    <a:pt x="1097762" y="556361"/>
                  </a:lnTo>
                  <a:lnTo>
                    <a:pt x="1107135" y="539013"/>
                  </a:lnTo>
                  <a:lnTo>
                    <a:pt x="1108583" y="535901"/>
                  </a:lnTo>
                  <a:lnTo>
                    <a:pt x="1115631" y="520776"/>
                  </a:lnTo>
                  <a:lnTo>
                    <a:pt x="1123099" y="502196"/>
                  </a:lnTo>
                  <a:lnTo>
                    <a:pt x="1129334" y="483793"/>
                  </a:lnTo>
                  <a:lnTo>
                    <a:pt x="1211059" y="442861"/>
                  </a:lnTo>
                  <a:lnTo>
                    <a:pt x="1211059" y="349834"/>
                  </a:lnTo>
                  <a:close/>
                </a:path>
              </a:pathLst>
            </a:custGeom>
            <a:solidFill>
              <a:srgbClr val="3A64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872488" y="3995673"/>
            <a:ext cx="800798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i="1" spc="-65" dirty="0">
                <a:solidFill>
                  <a:srgbClr val="3A6450"/>
                </a:solidFill>
                <a:latin typeface="Trebuchet MS"/>
                <a:cs typeface="Trebuchet MS"/>
              </a:rPr>
              <a:t>Una</a:t>
            </a:r>
            <a:r>
              <a:rPr sz="3200" b="1" i="1" spc="-28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80" dirty="0">
                <a:solidFill>
                  <a:srgbClr val="3A6450"/>
                </a:solidFill>
                <a:latin typeface="Trebuchet MS"/>
                <a:cs typeface="Trebuchet MS"/>
              </a:rPr>
              <a:t>apue</a:t>
            </a:r>
            <a:r>
              <a:rPr sz="3200" b="1" i="1" spc="-150" dirty="0">
                <a:solidFill>
                  <a:srgbClr val="3A6450"/>
                </a:solidFill>
                <a:latin typeface="Trebuchet MS"/>
                <a:cs typeface="Trebuchet MS"/>
              </a:rPr>
              <a:t>s</a:t>
            </a:r>
            <a:r>
              <a:rPr sz="3200" b="1" i="1" spc="-229" dirty="0">
                <a:solidFill>
                  <a:srgbClr val="3A6450"/>
                </a:solidFill>
                <a:latin typeface="Trebuchet MS"/>
                <a:cs typeface="Trebuchet MS"/>
              </a:rPr>
              <a:t>ta</a:t>
            </a:r>
            <a:r>
              <a:rPr sz="3200" b="1" i="1" spc="-28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54" dirty="0">
                <a:solidFill>
                  <a:srgbClr val="3A6450"/>
                </a:solidFill>
                <a:latin typeface="Trebuchet MS"/>
                <a:cs typeface="Trebuchet MS"/>
              </a:rPr>
              <a:t>fi</a:t>
            </a:r>
            <a:r>
              <a:rPr sz="3200" b="1" i="1" spc="-330" dirty="0">
                <a:solidFill>
                  <a:srgbClr val="3A6450"/>
                </a:solidFill>
                <a:latin typeface="Trebuchet MS"/>
                <a:cs typeface="Trebuchet MS"/>
              </a:rPr>
              <a:t>r</a:t>
            </a:r>
            <a:r>
              <a:rPr sz="3200" b="1" i="1" spc="-165" dirty="0">
                <a:solidFill>
                  <a:srgbClr val="3A6450"/>
                </a:solidFill>
                <a:latin typeface="Trebuchet MS"/>
                <a:cs typeface="Trebuchet MS"/>
              </a:rPr>
              <a:t>me</a:t>
            </a:r>
            <a:r>
              <a:rPr sz="3200" b="1" i="1" spc="-26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85" dirty="0">
                <a:solidFill>
                  <a:srgbClr val="3A6450"/>
                </a:solidFill>
                <a:latin typeface="Trebuchet MS"/>
                <a:cs typeface="Trebuchet MS"/>
              </a:rPr>
              <a:t>p</a:t>
            </a:r>
            <a:r>
              <a:rPr sz="3200" b="1" i="1" spc="-225" dirty="0">
                <a:solidFill>
                  <a:srgbClr val="3A6450"/>
                </a:solidFill>
                <a:latin typeface="Trebuchet MS"/>
                <a:cs typeface="Trebuchet MS"/>
              </a:rPr>
              <a:t>or</a:t>
            </a:r>
            <a:r>
              <a:rPr sz="3200" b="1" i="1" spc="-27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45" dirty="0">
                <a:solidFill>
                  <a:srgbClr val="3A6450"/>
                </a:solidFill>
                <a:latin typeface="Trebuchet MS"/>
                <a:cs typeface="Trebuchet MS"/>
              </a:rPr>
              <a:t>la</a:t>
            </a:r>
            <a:r>
              <a:rPr sz="3200" b="1" i="1" spc="-28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65" dirty="0">
                <a:solidFill>
                  <a:srgbClr val="3A6450"/>
                </a:solidFill>
                <a:latin typeface="Trebuchet MS"/>
                <a:cs typeface="Trebuchet MS"/>
              </a:rPr>
              <a:t>economía</a:t>
            </a:r>
            <a:r>
              <a:rPr sz="3200" b="1" i="1" spc="-29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29" dirty="0">
                <a:solidFill>
                  <a:srgbClr val="3A6450"/>
                </a:solidFill>
                <a:latin typeface="Trebuchet MS"/>
                <a:cs typeface="Trebuchet MS"/>
              </a:rPr>
              <a:t>y</a:t>
            </a:r>
            <a:r>
              <a:rPr sz="3200" b="1" i="1" spc="-260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235" dirty="0">
                <a:solidFill>
                  <a:srgbClr val="3A6450"/>
                </a:solidFill>
                <a:latin typeface="Trebuchet MS"/>
                <a:cs typeface="Trebuchet MS"/>
              </a:rPr>
              <a:t>el</a:t>
            </a:r>
            <a:r>
              <a:rPr sz="3200" b="1" i="1" spc="-265" dirty="0">
                <a:solidFill>
                  <a:srgbClr val="3A6450"/>
                </a:solidFill>
                <a:latin typeface="Trebuchet MS"/>
                <a:cs typeface="Trebuchet MS"/>
              </a:rPr>
              <a:t> </a:t>
            </a:r>
            <a:r>
              <a:rPr sz="3200" b="1" i="1" spc="-190" dirty="0">
                <a:solidFill>
                  <a:srgbClr val="3A6450"/>
                </a:solidFill>
                <a:latin typeface="Trebuchet MS"/>
                <a:cs typeface="Trebuchet MS"/>
              </a:rPr>
              <a:t>empleo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69548" y="1479041"/>
            <a:ext cx="1245870" cy="93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Tahoma"/>
                <a:cs typeface="Tahoma"/>
              </a:rPr>
              <a:t>PPTO</a:t>
            </a:r>
            <a:r>
              <a:rPr sz="1800" spc="-12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ini</a:t>
            </a:r>
            <a:r>
              <a:rPr sz="1800" spc="25" dirty="0">
                <a:latin typeface="Tahoma"/>
                <a:cs typeface="Tahoma"/>
              </a:rPr>
              <a:t>c</a:t>
            </a:r>
            <a:r>
              <a:rPr sz="1800" spc="-15" dirty="0">
                <a:latin typeface="Tahoma"/>
                <a:cs typeface="Tahoma"/>
              </a:rPr>
              <a:t>ia</a:t>
            </a:r>
            <a:r>
              <a:rPr sz="1800" spc="10" dirty="0">
                <a:latin typeface="Tahoma"/>
                <a:cs typeface="Tahoma"/>
              </a:rPr>
              <a:t>l</a:t>
            </a:r>
            <a:endParaRPr sz="1800">
              <a:latin typeface="Tahoma"/>
              <a:cs typeface="Tahoma"/>
            </a:endParaRPr>
          </a:p>
          <a:p>
            <a:pPr marL="701040">
              <a:lnSpc>
                <a:spcPts val="2155"/>
              </a:lnSpc>
            </a:pPr>
            <a:r>
              <a:rPr sz="1800" spc="60" dirty="0">
                <a:latin typeface="Tahoma"/>
                <a:cs typeface="Tahoma"/>
              </a:rPr>
              <a:t>2019</a:t>
            </a:r>
            <a:endParaRPr sz="1800">
              <a:latin typeface="Tahoma"/>
              <a:cs typeface="Tahoma"/>
            </a:endParaRPr>
          </a:p>
          <a:p>
            <a:pPr marL="91440">
              <a:lnSpc>
                <a:spcPts val="2875"/>
              </a:lnSpc>
            </a:pPr>
            <a:r>
              <a:rPr sz="2400" b="1" spc="-145" dirty="0">
                <a:latin typeface="Tahoma"/>
                <a:cs typeface="Tahoma"/>
              </a:rPr>
              <a:t>1.080</a:t>
            </a:r>
            <a:r>
              <a:rPr sz="2400" b="1" spc="-155" dirty="0">
                <a:latin typeface="Tahoma"/>
                <a:cs typeface="Tahoma"/>
              </a:rPr>
              <a:t> </a:t>
            </a:r>
            <a:r>
              <a:rPr sz="2400" b="1" spc="140" dirty="0">
                <a:latin typeface="Tahoma"/>
                <a:cs typeface="Tahoma"/>
              </a:rPr>
              <a:t>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813795" y="3033521"/>
            <a:ext cx="1245870" cy="93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85" dirty="0">
                <a:latin typeface="Tahoma"/>
                <a:cs typeface="Tahoma"/>
              </a:rPr>
              <a:t>PPTO</a:t>
            </a:r>
            <a:r>
              <a:rPr sz="1800" spc="-12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ini</a:t>
            </a:r>
            <a:r>
              <a:rPr sz="1800" spc="25" dirty="0">
                <a:latin typeface="Tahoma"/>
                <a:cs typeface="Tahoma"/>
              </a:rPr>
              <a:t>c</a:t>
            </a:r>
            <a:r>
              <a:rPr sz="1800" spc="-15" dirty="0">
                <a:latin typeface="Tahoma"/>
                <a:cs typeface="Tahoma"/>
              </a:rPr>
              <a:t>ia</a:t>
            </a:r>
            <a:r>
              <a:rPr sz="1800" spc="10" dirty="0">
                <a:latin typeface="Tahoma"/>
                <a:cs typeface="Tahoma"/>
              </a:rPr>
              <a:t>l</a:t>
            </a:r>
            <a:endParaRPr sz="1800">
              <a:latin typeface="Tahoma"/>
              <a:cs typeface="Tahoma"/>
            </a:endParaRPr>
          </a:p>
          <a:p>
            <a:pPr marL="701040">
              <a:lnSpc>
                <a:spcPts val="2155"/>
              </a:lnSpc>
            </a:pPr>
            <a:r>
              <a:rPr sz="1800" spc="60" dirty="0">
                <a:latin typeface="Tahoma"/>
                <a:cs typeface="Tahoma"/>
              </a:rPr>
              <a:t>2023</a:t>
            </a:r>
            <a:endParaRPr sz="1800">
              <a:latin typeface="Tahoma"/>
              <a:cs typeface="Tahoma"/>
            </a:endParaRPr>
          </a:p>
          <a:p>
            <a:pPr marL="91440">
              <a:lnSpc>
                <a:spcPts val="2875"/>
              </a:lnSpc>
            </a:pPr>
            <a:r>
              <a:rPr sz="2400" b="1" spc="-145" dirty="0">
                <a:latin typeface="Tahoma"/>
                <a:cs typeface="Tahoma"/>
              </a:rPr>
              <a:t>1.764</a:t>
            </a:r>
            <a:r>
              <a:rPr sz="2400" b="1" spc="-155" dirty="0">
                <a:latin typeface="Tahoma"/>
                <a:cs typeface="Tahoma"/>
              </a:rPr>
              <a:t> </a:t>
            </a:r>
            <a:r>
              <a:rPr sz="2400" b="1" spc="140" dirty="0">
                <a:latin typeface="Tahoma"/>
                <a:cs typeface="Tahoma"/>
              </a:rPr>
              <a:t>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751057" y="5556300"/>
            <a:ext cx="14033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455" dirty="0">
                <a:solidFill>
                  <a:srgbClr val="F7921D"/>
                </a:solidFill>
                <a:latin typeface="Tahoma"/>
                <a:cs typeface="Tahoma"/>
              </a:rPr>
              <a:t>+63,3%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059668" y="4625340"/>
            <a:ext cx="784860" cy="784860"/>
          </a:xfrm>
          <a:custGeom>
            <a:avLst/>
            <a:gdLst/>
            <a:ahLst/>
            <a:cxnLst/>
            <a:rect l="l" t="t" r="r" b="b"/>
            <a:pathLst>
              <a:path w="784859" h="784860">
                <a:moveTo>
                  <a:pt x="392429" y="0"/>
                </a:moveTo>
                <a:lnTo>
                  <a:pt x="0" y="392430"/>
                </a:lnTo>
                <a:lnTo>
                  <a:pt x="196214" y="392430"/>
                </a:lnTo>
                <a:lnTo>
                  <a:pt x="196214" y="784860"/>
                </a:lnTo>
                <a:lnTo>
                  <a:pt x="588645" y="784860"/>
                </a:lnTo>
                <a:lnTo>
                  <a:pt x="588645" y="392430"/>
                </a:lnTo>
                <a:lnTo>
                  <a:pt x="784859" y="392430"/>
                </a:lnTo>
                <a:lnTo>
                  <a:pt x="392429" y="0"/>
                </a:lnTo>
                <a:close/>
              </a:path>
            </a:pathLst>
          </a:custGeom>
          <a:solidFill>
            <a:srgbClr val="F785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833354" y="517016"/>
            <a:ext cx="1301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1495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75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100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1544" y="6371959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pPr marL="38100">
                <a:lnSpc>
                  <a:spcPts val="2090"/>
                </a:lnSpc>
              </a:pPr>
              <a:t>4</a:t>
            </a:fld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944" y="635030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t>5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01595" y="4183379"/>
            <a:ext cx="3781425" cy="2374900"/>
          </a:xfrm>
          <a:custGeom>
            <a:avLst/>
            <a:gdLst/>
            <a:ahLst/>
            <a:cxnLst/>
            <a:rect l="l" t="t" r="r" b="b"/>
            <a:pathLst>
              <a:path w="3781425" h="2374900">
                <a:moveTo>
                  <a:pt x="3781044" y="0"/>
                </a:moveTo>
                <a:lnTo>
                  <a:pt x="0" y="0"/>
                </a:lnTo>
                <a:lnTo>
                  <a:pt x="0" y="2374392"/>
                </a:lnTo>
                <a:lnTo>
                  <a:pt x="3781044" y="2374392"/>
                </a:lnTo>
                <a:lnTo>
                  <a:pt x="3781044" y="0"/>
                </a:lnTo>
                <a:close/>
              </a:path>
            </a:pathLst>
          </a:custGeom>
          <a:solidFill>
            <a:srgbClr val="396450">
              <a:alpha val="745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85848" y="732281"/>
            <a:ext cx="8012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40" dirty="0"/>
              <a:t>Ajuste</a:t>
            </a:r>
            <a:r>
              <a:rPr sz="4000" spc="-200" dirty="0"/>
              <a:t> </a:t>
            </a:r>
            <a:r>
              <a:rPr sz="4000" spc="-229" dirty="0"/>
              <a:t>fiscal</a:t>
            </a:r>
            <a:r>
              <a:rPr sz="4000" spc="-200" dirty="0"/>
              <a:t> </a:t>
            </a:r>
            <a:r>
              <a:rPr sz="4000" spc="-235" dirty="0"/>
              <a:t>sele</a:t>
            </a:r>
            <a:r>
              <a:rPr sz="4000" spc="-240" dirty="0"/>
              <a:t>c</a:t>
            </a:r>
            <a:r>
              <a:rPr sz="4000" spc="-190" dirty="0"/>
              <a:t>tivo </a:t>
            </a:r>
            <a:r>
              <a:rPr sz="4000" spc="-275" dirty="0"/>
              <a:t>en</a:t>
            </a:r>
            <a:r>
              <a:rPr sz="4000" spc="-204" dirty="0"/>
              <a:t> </a:t>
            </a:r>
            <a:r>
              <a:rPr sz="4000" spc="-229" dirty="0"/>
              <a:t>el</a:t>
            </a:r>
            <a:r>
              <a:rPr sz="4000" spc="-185" dirty="0"/>
              <a:t> </a:t>
            </a:r>
            <a:r>
              <a:rPr sz="4000" spc="-330" dirty="0"/>
              <a:t>IRPF</a:t>
            </a:r>
            <a:r>
              <a:rPr sz="4000" spc="-200" dirty="0"/>
              <a:t> </a:t>
            </a:r>
            <a:r>
              <a:rPr sz="4000" spc="-560" dirty="0"/>
              <a:t>(1)</a:t>
            </a:r>
            <a:endParaRPr sz="4000"/>
          </a:p>
        </p:txBody>
      </p:sp>
      <p:sp>
        <p:nvSpPr>
          <p:cNvPr id="12" name="object 12"/>
          <p:cNvSpPr txBox="1"/>
          <p:nvPr/>
        </p:nvSpPr>
        <p:spPr>
          <a:xfrm>
            <a:off x="2077973" y="1517650"/>
            <a:ext cx="7731125" cy="2157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</a:pPr>
            <a:r>
              <a:rPr sz="2000" spc="20" dirty="0">
                <a:latin typeface="Tahoma"/>
                <a:cs typeface="Tahoma"/>
              </a:rPr>
              <a:t>El </a:t>
            </a:r>
            <a:r>
              <a:rPr sz="2000" spc="5" dirty="0">
                <a:latin typeface="Tahoma"/>
                <a:cs typeface="Tahoma"/>
              </a:rPr>
              <a:t>rigor </a:t>
            </a:r>
            <a:r>
              <a:rPr sz="2000" spc="15" dirty="0">
                <a:latin typeface="Tahoma"/>
                <a:cs typeface="Tahoma"/>
              </a:rPr>
              <a:t>económico-financiero </a:t>
            </a:r>
            <a:r>
              <a:rPr sz="2000" spc="5" dirty="0">
                <a:latin typeface="Tahoma"/>
                <a:cs typeface="Tahoma"/>
              </a:rPr>
              <a:t>que </a:t>
            </a:r>
            <a:r>
              <a:rPr sz="2000" spc="-30" dirty="0">
                <a:latin typeface="Tahoma"/>
                <a:cs typeface="Tahoma"/>
              </a:rPr>
              <a:t>ha </a:t>
            </a:r>
            <a:r>
              <a:rPr sz="2000" spc="5" dirty="0">
                <a:latin typeface="Tahoma"/>
                <a:cs typeface="Tahoma"/>
              </a:rPr>
              <a:t>caracterizado </a:t>
            </a:r>
            <a:r>
              <a:rPr sz="2000" spc="-20" dirty="0">
                <a:latin typeface="Tahoma"/>
                <a:cs typeface="Tahoma"/>
              </a:rPr>
              <a:t>la </a:t>
            </a:r>
            <a:r>
              <a:rPr sz="2000" spc="5" dirty="0">
                <a:latin typeface="Tahoma"/>
                <a:cs typeface="Tahoma"/>
              </a:rPr>
              <a:t>gestión </a:t>
            </a:r>
            <a:r>
              <a:rPr sz="2000" spc="10" dirty="0">
                <a:latin typeface="Tahoma"/>
                <a:cs typeface="Tahoma"/>
              </a:rPr>
              <a:t>del 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Gobierno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permite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un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nuevo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ajuste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fiscal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aliviará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el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impacto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5" dirty="0">
                <a:latin typeface="Tahoma"/>
                <a:cs typeface="Tahoma"/>
              </a:rPr>
              <a:t>la 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inflación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en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ciudadanía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rentas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70" dirty="0">
                <a:solidFill>
                  <a:srgbClr val="F7921D"/>
                </a:solidFill>
                <a:latin typeface="Tahoma"/>
                <a:cs typeface="Tahoma"/>
              </a:rPr>
              <a:t>bajas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95" dirty="0">
                <a:solidFill>
                  <a:srgbClr val="F7921D"/>
                </a:solidFill>
                <a:latin typeface="Tahoma"/>
                <a:cs typeface="Tahoma"/>
              </a:rPr>
              <a:t>y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50" dirty="0">
                <a:solidFill>
                  <a:srgbClr val="F7921D"/>
                </a:solidFill>
                <a:latin typeface="Tahoma"/>
                <a:cs typeface="Tahoma"/>
              </a:rPr>
              <a:t>medias</a:t>
            </a:r>
            <a:r>
              <a:rPr sz="2000" spc="-150" dirty="0">
                <a:latin typeface="Tahoma"/>
                <a:cs typeface="Tahoma"/>
              </a:rPr>
              <a:t>.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65" dirty="0">
                <a:latin typeface="Tahoma"/>
                <a:cs typeface="Tahoma"/>
              </a:rPr>
              <a:t>Con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efecto</a:t>
            </a:r>
            <a:r>
              <a:rPr sz="2000" spc="-160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1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enero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70" dirty="0">
                <a:latin typeface="Tahoma"/>
                <a:cs typeface="Tahoma"/>
              </a:rPr>
              <a:t>2022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(para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incluir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ya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en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próxima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campaña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la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renta),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se 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incorpora </a:t>
            </a:r>
            <a:r>
              <a:rPr sz="2000" spc="-20" dirty="0">
                <a:latin typeface="Tahoma"/>
                <a:cs typeface="Tahoma"/>
              </a:rPr>
              <a:t>una 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deducción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extraordinaria </a:t>
            </a:r>
            <a:r>
              <a:rPr sz="2000" spc="25" dirty="0">
                <a:latin typeface="Tahoma"/>
                <a:cs typeface="Tahoma"/>
              </a:rPr>
              <a:t>por </a:t>
            </a:r>
            <a:r>
              <a:rPr sz="2000" spc="10" dirty="0">
                <a:latin typeface="Tahoma"/>
                <a:cs typeface="Tahoma"/>
              </a:rPr>
              <a:t>el </a:t>
            </a:r>
            <a:r>
              <a:rPr sz="2000" spc="-25" dirty="0">
                <a:latin typeface="Tahoma"/>
                <a:cs typeface="Tahoma"/>
              </a:rPr>
              <a:t>alza </a:t>
            </a:r>
            <a:r>
              <a:rPr sz="2000" spc="10" dirty="0">
                <a:latin typeface="Tahoma"/>
                <a:cs typeface="Tahoma"/>
              </a:rPr>
              <a:t>de los </a:t>
            </a:r>
            <a:r>
              <a:rPr sz="2000" spc="-5" dirty="0">
                <a:latin typeface="Tahoma"/>
                <a:cs typeface="Tahoma"/>
              </a:rPr>
              <a:t>precios, </a:t>
            </a:r>
            <a:r>
              <a:rPr sz="2000" spc="10" dirty="0">
                <a:latin typeface="Tahoma"/>
                <a:cs typeface="Tahoma"/>
              </a:rPr>
              <a:t>el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aumento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de </a:t>
            </a:r>
            <a:r>
              <a:rPr sz="2000" b="1" spc="-145" dirty="0">
                <a:solidFill>
                  <a:srgbClr val="F7921D"/>
                </a:solidFill>
                <a:latin typeface="Tahoma"/>
                <a:cs typeface="Tahoma"/>
              </a:rPr>
              <a:t>las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deducciones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actuales </a:t>
            </a:r>
            <a:r>
              <a:rPr sz="2000" spc="35" dirty="0">
                <a:latin typeface="Tahoma"/>
                <a:cs typeface="Tahoma"/>
              </a:rPr>
              <a:t>y </a:t>
            </a:r>
            <a:r>
              <a:rPr sz="2000" spc="-20" dirty="0">
                <a:latin typeface="Tahoma"/>
                <a:cs typeface="Tahoma"/>
              </a:rPr>
              <a:t>la </a:t>
            </a:r>
            <a:r>
              <a:rPr sz="2000" b="1" spc="-135" dirty="0">
                <a:solidFill>
                  <a:srgbClr val="F7921D"/>
                </a:solidFill>
                <a:latin typeface="Tahoma"/>
                <a:cs typeface="Tahoma"/>
              </a:rPr>
              <a:t>ampliación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de 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los </a:t>
            </a:r>
            <a:r>
              <a:rPr sz="2000" b="1" spc="-120" dirty="0">
                <a:solidFill>
                  <a:srgbClr val="F7921D"/>
                </a:solidFill>
                <a:latin typeface="Tahoma"/>
                <a:cs typeface="Tahoma"/>
              </a:rPr>
              <a:t>cuatro 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30" dirty="0">
                <a:solidFill>
                  <a:srgbClr val="F7921D"/>
                </a:solidFill>
                <a:latin typeface="Tahoma"/>
                <a:cs typeface="Tahoma"/>
              </a:rPr>
              <a:t>pr</a:t>
            </a:r>
            <a:r>
              <a:rPr sz="2000" b="1" spc="-8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2000" b="1" spc="-185" dirty="0">
                <a:solidFill>
                  <a:srgbClr val="F7921D"/>
                </a:solidFill>
                <a:latin typeface="Tahoma"/>
                <a:cs typeface="Tahoma"/>
              </a:rPr>
              <a:t>me</a:t>
            </a:r>
            <a:r>
              <a:rPr sz="2000" b="1" spc="-114" dirty="0">
                <a:solidFill>
                  <a:srgbClr val="F7921D"/>
                </a:solidFill>
                <a:latin typeface="Tahoma"/>
                <a:cs typeface="Tahoma"/>
              </a:rPr>
              <a:t>ros</a:t>
            </a:r>
            <a:r>
              <a:rPr sz="2000" b="1" spc="-11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b="1" spc="-140" dirty="0">
                <a:solidFill>
                  <a:srgbClr val="F7921D"/>
                </a:solidFill>
                <a:latin typeface="Tahoma"/>
                <a:cs typeface="Tahoma"/>
              </a:rPr>
              <a:t>tramos</a:t>
            </a:r>
            <a:r>
              <a:rPr sz="2000" b="1" spc="-9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auto</a:t>
            </a:r>
            <a:r>
              <a:rPr sz="2000" dirty="0">
                <a:latin typeface="Tahoma"/>
                <a:cs typeface="Tahoma"/>
              </a:rPr>
              <a:t>n</a:t>
            </a:r>
            <a:r>
              <a:rPr sz="2000" spc="20" dirty="0">
                <a:latin typeface="Tahoma"/>
                <a:cs typeface="Tahoma"/>
              </a:rPr>
              <a:t>óm</a:t>
            </a:r>
            <a:r>
              <a:rPr sz="2000" spc="-5" dirty="0">
                <a:latin typeface="Tahoma"/>
                <a:cs typeface="Tahoma"/>
              </a:rPr>
              <a:t>i</a:t>
            </a:r>
            <a:r>
              <a:rPr sz="2000" spc="20" dirty="0">
                <a:latin typeface="Tahoma"/>
                <a:cs typeface="Tahoma"/>
              </a:rPr>
              <a:t>cos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del</a:t>
            </a:r>
            <a:r>
              <a:rPr sz="2000" spc="-13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IRP</a:t>
            </a:r>
            <a:r>
              <a:rPr sz="2000" spc="-5" dirty="0">
                <a:latin typeface="Tahoma"/>
                <a:cs typeface="Tahoma"/>
              </a:rPr>
              <a:t>F</a:t>
            </a:r>
            <a:r>
              <a:rPr sz="2000" spc="-135" dirty="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3820" y="4368165"/>
            <a:ext cx="2841625" cy="191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marR="214629" indent="-1270" algn="ctr">
              <a:lnSpc>
                <a:spcPct val="100000"/>
              </a:lnSpc>
              <a:spcBef>
                <a:spcPts val="100"/>
              </a:spcBef>
            </a:pPr>
            <a:r>
              <a:rPr sz="3200" b="1" spc="-180" dirty="0">
                <a:solidFill>
                  <a:srgbClr val="FFFFFF"/>
                </a:solidFill>
                <a:latin typeface="Tahoma"/>
                <a:cs typeface="Tahoma"/>
              </a:rPr>
              <a:t>105</a:t>
            </a:r>
            <a:r>
              <a:rPr sz="3200" b="1" spc="-20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spc="-114" dirty="0">
                <a:solidFill>
                  <a:srgbClr val="FFFFFF"/>
                </a:solidFill>
                <a:latin typeface="Tahoma"/>
                <a:cs typeface="Tahoma"/>
              </a:rPr>
              <a:t>EU</a:t>
            </a:r>
            <a:r>
              <a:rPr sz="3200" b="1" spc="-14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200" b="1" spc="-45" dirty="0">
                <a:solidFill>
                  <a:srgbClr val="FFFFFF"/>
                </a:solidFill>
                <a:latin typeface="Tahoma"/>
                <a:cs typeface="Tahoma"/>
              </a:rPr>
              <a:t>OS  </a:t>
            </a:r>
            <a:r>
              <a:rPr sz="3200" spc="16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3200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Tahoma"/>
                <a:cs typeface="Tahoma"/>
              </a:rPr>
              <a:t>AHORRO  </a:t>
            </a:r>
            <a:r>
              <a:rPr sz="3200" spc="165" dirty="0">
                <a:solidFill>
                  <a:srgbClr val="FFFFFF"/>
                </a:solidFill>
                <a:latin typeface="Tahoma"/>
                <a:cs typeface="Tahoma"/>
              </a:rPr>
              <a:t>MEDIO</a:t>
            </a:r>
            <a:endParaRPr sz="3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2800" spc="30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2800" spc="-2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25" dirty="0">
                <a:solidFill>
                  <a:srgbClr val="FFFFFF"/>
                </a:solidFill>
                <a:latin typeface="Tahoma"/>
                <a:cs typeface="Tahoma"/>
              </a:rPr>
              <a:t>contribuyente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38231" y="511555"/>
            <a:ext cx="13423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2770" algn="r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50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55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</a:pPr>
            <a:r>
              <a:rPr sz="1800" b="1" spc="-345" dirty="0">
                <a:solidFill>
                  <a:srgbClr val="396450"/>
                </a:solidFill>
                <a:latin typeface="Tahoma"/>
                <a:cs typeface="Tahoma"/>
              </a:rPr>
              <a:t>(*)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76001" y="1640535"/>
            <a:ext cx="1439545" cy="791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latin typeface="Tahoma"/>
                <a:cs typeface="Tahoma"/>
              </a:rPr>
              <a:t>MADRID</a:t>
            </a:r>
            <a:endParaRPr sz="18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25"/>
              </a:spcBef>
            </a:pPr>
            <a:r>
              <a:rPr sz="1800" spc="60" dirty="0">
                <a:latin typeface="Tahoma"/>
                <a:cs typeface="Tahoma"/>
              </a:rPr>
              <a:t>57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EUROS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Tahoma"/>
                <a:cs typeface="Tahoma"/>
              </a:rPr>
              <a:t>p</a:t>
            </a:r>
            <a:r>
              <a:rPr sz="1400" spc="20" dirty="0">
                <a:latin typeface="Tahoma"/>
                <a:cs typeface="Tahoma"/>
              </a:rPr>
              <a:t>or</a:t>
            </a:r>
            <a:r>
              <a:rPr sz="1400" spc="-80" dirty="0">
                <a:latin typeface="Tahoma"/>
                <a:cs typeface="Tahoma"/>
              </a:rPr>
              <a:t> </a:t>
            </a:r>
            <a:r>
              <a:rPr sz="1400" spc="20" dirty="0">
                <a:latin typeface="Tahoma"/>
                <a:cs typeface="Tahoma"/>
              </a:rPr>
              <a:t>co</a:t>
            </a:r>
            <a:r>
              <a:rPr sz="1400" spc="15" dirty="0">
                <a:latin typeface="Tahoma"/>
                <a:cs typeface="Tahoma"/>
              </a:rPr>
              <a:t>n</a:t>
            </a:r>
            <a:r>
              <a:rPr sz="1400" spc="20" dirty="0">
                <a:latin typeface="Tahoma"/>
                <a:cs typeface="Tahoma"/>
              </a:rPr>
              <a:t>tr</a:t>
            </a:r>
            <a:r>
              <a:rPr sz="1400" spc="10" dirty="0">
                <a:latin typeface="Tahoma"/>
                <a:cs typeface="Tahoma"/>
              </a:rPr>
              <a:t>ib</a:t>
            </a:r>
            <a:r>
              <a:rPr sz="1400" spc="15" dirty="0">
                <a:latin typeface="Tahoma"/>
                <a:cs typeface="Tahoma"/>
              </a:rPr>
              <a:t>u</a:t>
            </a:r>
            <a:r>
              <a:rPr sz="1400" dirty="0">
                <a:latin typeface="Tahoma"/>
                <a:cs typeface="Tahoma"/>
              </a:rPr>
              <a:t>y</a:t>
            </a:r>
            <a:r>
              <a:rPr sz="1400" spc="10" dirty="0">
                <a:latin typeface="Tahoma"/>
                <a:cs typeface="Tahoma"/>
              </a:rPr>
              <a:t>ente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76001" y="2954477"/>
            <a:ext cx="1439545" cy="789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Tahoma"/>
                <a:cs typeface="Tahoma"/>
              </a:rPr>
              <a:t>AN</a:t>
            </a:r>
            <a:r>
              <a:rPr sz="1800" b="1" dirty="0">
                <a:latin typeface="Tahoma"/>
                <a:cs typeface="Tahoma"/>
              </a:rPr>
              <a:t>D</a:t>
            </a:r>
            <a:r>
              <a:rPr sz="1800" b="1" spc="-45" dirty="0">
                <a:latin typeface="Tahoma"/>
                <a:cs typeface="Tahoma"/>
              </a:rPr>
              <a:t>A</a:t>
            </a:r>
            <a:r>
              <a:rPr sz="1800" b="1" spc="-40" dirty="0">
                <a:latin typeface="Tahoma"/>
                <a:cs typeface="Tahoma"/>
              </a:rPr>
              <a:t>L</a:t>
            </a:r>
            <a:r>
              <a:rPr sz="1800" b="1" spc="-5" dirty="0">
                <a:latin typeface="Tahoma"/>
                <a:cs typeface="Tahoma"/>
              </a:rPr>
              <a:t>U</a:t>
            </a:r>
            <a:r>
              <a:rPr sz="1800" b="1" spc="-200" dirty="0">
                <a:latin typeface="Tahoma"/>
                <a:cs typeface="Tahoma"/>
              </a:rPr>
              <a:t>C</a:t>
            </a:r>
            <a:r>
              <a:rPr sz="1800" b="1" spc="-160" dirty="0">
                <a:latin typeface="Tahoma"/>
                <a:cs typeface="Tahoma"/>
              </a:rPr>
              <a:t>Í</a:t>
            </a:r>
            <a:r>
              <a:rPr sz="1800" b="1" spc="15" dirty="0">
                <a:latin typeface="Tahoma"/>
                <a:cs typeface="Tahoma"/>
              </a:rPr>
              <a:t>A</a:t>
            </a:r>
            <a:endParaRPr sz="1800">
              <a:latin typeface="Tahoma"/>
              <a:cs typeface="Tahoma"/>
            </a:endParaRPr>
          </a:p>
          <a:p>
            <a:pPr marL="165100">
              <a:lnSpc>
                <a:spcPct val="100000"/>
              </a:lnSpc>
              <a:spcBef>
                <a:spcPts val="5"/>
              </a:spcBef>
            </a:pPr>
            <a:r>
              <a:rPr sz="1800" spc="10" dirty="0">
                <a:latin typeface="Tahoma"/>
                <a:cs typeface="Tahoma"/>
              </a:rPr>
              <a:t>56,4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EUROS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Tahoma"/>
                <a:cs typeface="Tahoma"/>
              </a:rPr>
              <a:t>p</a:t>
            </a:r>
            <a:r>
              <a:rPr sz="1400" spc="20" dirty="0">
                <a:latin typeface="Tahoma"/>
                <a:cs typeface="Tahoma"/>
              </a:rPr>
              <a:t>or</a:t>
            </a:r>
            <a:r>
              <a:rPr sz="1400" spc="-80" dirty="0">
                <a:latin typeface="Tahoma"/>
                <a:cs typeface="Tahoma"/>
              </a:rPr>
              <a:t> </a:t>
            </a:r>
            <a:r>
              <a:rPr sz="1400" spc="20" dirty="0">
                <a:latin typeface="Tahoma"/>
                <a:cs typeface="Tahoma"/>
              </a:rPr>
              <a:t>co</a:t>
            </a:r>
            <a:r>
              <a:rPr sz="1400" spc="15" dirty="0">
                <a:latin typeface="Tahoma"/>
                <a:cs typeface="Tahoma"/>
              </a:rPr>
              <a:t>n</a:t>
            </a:r>
            <a:r>
              <a:rPr sz="1400" spc="20" dirty="0">
                <a:latin typeface="Tahoma"/>
                <a:cs typeface="Tahoma"/>
              </a:rPr>
              <a:t>tr</a:t>
            </a:r>
            <a:r>
              <a:rPr sz="1400" spc="10" dirty="0">
                <a:latin typeface="Tahoma"/>
                <a:cs typeface="Tahoma"/>
              </a:rPr>
              <a:t>ib</a:t>
            </a:r>
            <a:r>
              <a:rPr sz="1400" spc="15" dirty="0">
                <a:latin typeface="Tahoma"/>
                <a:cs typeface="Tahoma"/>
              </a:rPr>
              <a:t>u</a:t>
            </a:r>
            <a:r>
              <a:rPr sz="1400" dirty="0">
                <a:latin typeface="Tahoma"/>
                <a:cs typeface="Tahoma"/>
              </a:rPr>
              <a:t>y</a:t>
            </a:r>
            <a:r>
              <a:rPr sz="1400" spc="10" dirty="0">
                <a:latin typeface="Tahoma"/>
                <a:cs typeface="Tahoma"/>
              </a:rPr>
              <a:t>ente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64773" y="5728817"/>
            <a:ext cx="135064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0" algn="just">
              <a:lnSpc>
                <a:spcPct val="100000"/>
              </a:lnSpc>
              <a:spcBef>
                <a:spcPts val="95"/>
              </a:spcBef>
            </a:pPr>
            <a:r>
              <a:rPr sz="1000" spc="-130" dirty="0">
                <a:latin typeface="Tahoma"/>
                <a:cs typeface="Tahoma"/>
              </a:rPr>
              <a:t>*</a:t>
            </a:r>
            <a:r>
              <a:rPr sz="1000" spc="55" dirty="0">
                <a:latin typeface="Tahoma"/>
                <a:cs typeface="Tahoma"/>
              </a:rPr>
              <a:t>C</a:t>
            </a:r>
            <a:r>
              <a:rPr sz="1000" spc="-35" dirty="0">
                <a:latin typeface="Tahoma"/>
                <a:cs typeface="Tahoma"/>
              </a:rPr>
              <a:t>á</a:t>
            </a:r>
            <a:r>
              <a:rPr sz="1000" spc="5" dirty="0">
                <a:latin typeface="Tahoma"/>
                <a:cs typeface="Tahoma"/>
              </a:rPr>
              <a:t>l</a:t>
            </a:r>
            <a:r>
              <a:rPr sz="1000" spc="10" dirty="0">
                <a:latin typeface="Tahoma"/>
                <a:cs typeface="Tahoma"/>
              </a:rPr>
              <a:t>c</a:t>
            </a:r>
            <a:r>
              <a:rPr sz="1000" spc="-10" dirty="0">
                <a:latin typeface="Tahoma"/>
                <a:cs typeface="Tahoma"/>
              </a:rPr>
              <a:t>u</a:t>
            </a:r>
            <a:r>
              <a:rPr sz="1000" spc="5" dirty="0">
                <a:latin typeface="Tahoma"/>
                <a:cs typeface="Tahoma"/>
              </a:rPr>
              <a:t>l</a:t>
            </a:r>
            <a:r>
              <a:rPr sz="1000" spc="20" dirty="0">
                <a:latin typeface="Tahoma"/>
                <a:cs typeface="Tahoma"/>
              </a:rPr>
              <a:t>o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en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fu</a:t>
            </a:r>
            <a:r>
              <a:rPr sz="1000" spc="-10" dirty="0">
                <a:latin typeface="Tahoma"/>
                <a:cs typeface="Tahoma"/>
              </a:rPr>
              <a:t>n</a:t>
            </a:r>
            <a:r>
              <a:rPr sz="1000" spc="10" dirty="0">
                <a:latin typeface="Tahoma"/>
                <a:cs typeface="Tahoma"/>
              </a:rPr>
              <a:t>ción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d</a:t>
            </a:r>
            <a:r>
              <a:rPr sz="1000" dirty="0">
                <a:latin typeface="Tahoma"/>
                <a:cs typeface="Tahoma"/>
              </a:rPr>
              <a:t>el  </a:t>
            </a:r>
            <a:r>
              <a:rPr sz="1000" spc="10" dirty="0">
                <a:latin typeface="Tahoma"/>
                <a:cs typeface="Tahoma"/>
              </a:rPr>
              <a:t>c</a:t>
            </a:r>
            <a:r>
              <a:rPr sz="1000" spc="5" dirty="0">
                <a:latin typeface="Tahoma"/>
                <a:cs typeface="Tahoma"/>
              </a:rPr>
              <a:t>oste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f</a:t>
            </a:r>
            <a:r>
              <a:rPr sz="1000" dirty="0">
                <a:latin typeface="Tahoma"/>
                <a:cs typeface="Tahoma"/>
              </a:rPr>
              <a:t>is</a:t>
            </a:r>
            <a:r>
              <a:rPr sz="1000" spc="5" dirty="0">
                <a:latin typeface="Tahoma"/>
                <a:cs typeface="Tahoma"/>
              </a:rPr>
              <a:t>c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5" dirty="0">
                <a:latin typeface="Tahoma"/>
                <a:cs typeface="Tahoma"/>
              </a:rPr>
              <a:t>l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com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10" dirty="0">
                <a:latin typeface="Tahoma"/>
                <a:cs typeface="Tahoma"/>
              </a:rPr>
              <a:t>ic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d</a:t>
            </a:r>
            <a:r>
              <a:rPr sz="1000" spc="15" dirty="0">
                <a:latin typeface="Tahoma"/>
                <a:cs typeface="Tahoma"/>
              </a:rPr>
              <a:t>o  </a:t>
            </a:r>
            <a:r>
              <a:rPr sz="1000" spc="5" dirty="0">
                <a:latin typeface="Tahoma"/>
                <a:cs typeface="Tahoma"/>
              </a:rPr>
              <a:t>p</a:t>
            </a:r>
            <a:r>
              <a:rPr sz="1000" spc="10" dirty="0">
                <a:latin typeface="Tahoma"/>
                <a:cs typeface="Tahoma"/>
              </a:rPr>
              <a:t>or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las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“</a:t>
            </a:r>
            <a:r>
              <a:rPr sz="1000" spc="-5" dirty="0">
                <a:latin typeface="Tahoma"/>
                <a:cs typeface="Tahoma"/>
              </a:rPr>
              <a:t>d</a:t>
            </a:r>
            <a:r>
              <a:rPr sz="1000" spc="10" dirty="0">
                <a:latin typeface="Tahoma"/>
                <a:cs typeface="Tahoma"/>
              </a:rPr>
              <a:t>efl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c</a:t>
            </a:r>
            <a:r>
              <a:rPr sz="1000" dirty="0">
                <a:latin typeface="Tahoma"/>
                <a:cs typeface="Tahoma"/>
              </a:rPr>
              <a:t>tac</a:t>
            </a:r>
            <a:r>
              <a:rPr sz="1000" spc="5" dirty="0">
                <a:latin typeface="Tahoma"/>
                <a:cs typeface="Tahoma"/>
              </a:rPr>
              <a:t>ion</a:t>
            </a:r>
            <a:r>
              <a:rPr sz="1000" spc="-10" dirty="0">
                <a:latin typeface="Tahoma"/>
                <a:cs typeface="Tahoma"/>
              </a:rPr>
              <a:t>e</a:t>
            </a:r>
            <a:r>
              <a:rPr sz="1000" spc="-5" dirty="0">
                <a:latin typeface="Tahoma"/>
                <a:cs typeface="Tahoma"/>
              </a:rPr>
              <a:t>s</a:t>
            </a:r>
            <a:r>
              <a:rPr sz="1000" spc="-35" dirty="0">
                <a:latin typeface="Tahoma"/>
                <a:cs typeface="Tahoma"/>
              </a:rPr>
              <a:t>”  </a:t>
            </a:r>
            <a:r>
              <a:rPr sz="1000" dirty="0">
                <a:latin typeface="Tahoma"/>
                <a:cs typeface="Tahoma"/>
              </a:rPr>
              <a:t>del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IRPF</a:t>
            </a:r>
            <a:r>
              <a:rPr sz="1000" spc="17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aprobadas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por</a:t>
            </a:r>
            <a:endParaRPr sz="1000">
              <a:latin typeface="Tahoma"/>
              <a:cs typeface="Tahoma"/>
            </a:endParaRPr>
          </a:p>
          <a:p>
            <a:pPr marL="577850">
              <a:lnSpc>
                <a:spcPct val="100000"/>
              </a:lnSpc>
            </a:pP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30" dirty="0">
                <a:latin typeface="Tahoma"/>
                <a:cs typeface="Tahoma"/>
              </a:rPr>
              <a:t>m</a:t>
            </a:r>
            <a:r>
              <a:rPr sz="1000" spc="-5" dirty="0">
                <a:latin typeface="Tahoma"/>
                <a:cs typeface="Tahoma"/>
              </a:rPr>
              <a:t>b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55" dirty="0">
                <a:latin typeface="Tahoma"/>
                <a:cs typeface="Tahoma"/>
              </a:rPr>
              <a:t>CC</a:t>
            </a:r>
            <a:r>
              <a:rPr sz="1000" spc="70" dirty="0">
                <a:latin typeface="Tahoma"/>
                <a:cs typeface="Tahoma"/>
              </a:rPr>
              <a:t>AA</a:t>
            </a:r>
            <a:r>
              <a:rPr sz="1000" spc="-7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63851" y="4881371"/>
            <a:ext cx="637540" cy="980440"/>
          </a:xfrm>
          <a:custGeom>
            <a:avLst/>
            <a:gdLst/>
            <a:ahLst/>
            <a:cxnLst/>
            <a:rect l="l" t="t" r="r" b="b"/>
            <a:pathLst>
              <a:path w="637539" h="980439">
                <a:moveTo>
                  <a:pt x="0" y="0"/>
                </a:moveTo>
                <a:lnTo>
                  <a:pt x="0" y="979931"/>
                </a:lnTo>
                <a:lnTo>
                  <a:pt x="637032" y="48996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87440" y="4183379"/>
            <a:ext cx="3781425" cy="2374900"/>
          </a:xfrm>
          <a:custGeom>
            <a:avLst/>
            <a:gdLst/>
            <a:ahLst/>
            <a:cxnLst/>
            <a:rect l="l" t="t" r="r" b="b"/>
            <a:pathLst>
              <a:path w="3781425" h="2374900">
                <a:moveTo>
                  <a:pt x="3781044" y="0"/>
                </a:moveTo>
                <a:lnTo>
                  <a:pt x="0" y="0"/>
                </a:lnTo>
                <a:lnTo>
                  <a:pt x="0" y="2374392"/>
                </a:lnTo>
                <a:lnTo>
                  <a:pt x="3781044" y="2374392"/>
                </a:lnTo>
                <a:lnTo>
                  <a:pt x="3781044" y="0"/>
                </a:lnTo>
                <a:close/>
              </a:path>
            </a:pathLst>
          </a:custGeom>
          <a:solidFill>
            <a:srgbClr val="396450">
              <a:alpha val="745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698742" y="4488307"/>
            <a:ext cx="286766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200" b="1" spc="-180" dirty="0">
                <a:solidFill>
                  <a:srgbClr val="FFFFFF"/>
                </a:solidFill>
                <a:latin typeface="Tahoma"/>
                <a:cs typeface="Tahoma"/>
              </a:rPr>
              <a:t>100</a:t>
            </a:r>
            <a:r>
              <a:rPr sz="3200" b="1" spc="-2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spc="-95" dirty="0">
                <a:solidFill>
                  <a:srgbClr val="FFFFFF"/>
                </a:solidFill>
                <a:latin typeface="Tahoma"/>
                <a:cs typeface="Tahoma"/>
              </a:rPr>
              <a:t>MILLO</a:t>
            </a:r>
            <a:r>
              <a:rPr sz="3200" b="1" spc="-10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3200" b="1" spc="-145" dirty="0">
                <a:solidFill>
                  <a:srgbClr val="FFFFFF"/>
                </a:solidFill>
                <a:latin typeface="Tahoma"/>
                <a:cs typeface="Tahoma"/>
              </a:rPr>
              <a:t>ES  </a:t>
            </a:r>
            <a:r>
              <a:rPr sz="3200" spc="16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3200" spc="195" dirty="0">
                <a:solidFill>
                  <a:srgbClr val="FFFFFF"/>
                </a:solidFill>
                <a:latin typeface="Tahoma"/>
                <a:cs typeface="Tahoma"/>
              </a:rPr>
              <a:t>AHORRO </a:t>
            </a:r>
            <a:r>
              <a:rPr sz="3200" spc="2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50" dirty="0">
                <a:solidFill>
                  <a:srgbClr val="FFFFFF"/>
                </a:solidFill>
                <a:latin typeface="Tahoma"/>
                <a:cs typeface="Tahoma"/>
              </a:rPr>
              <a:t>FISCAL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949696" y="4881371"/>
            <a:ext cx="637540" cy="980440"/>
          </a:xfrm>
          <a:custGeom>
            <a:avLst/>
            <a:gdLst/>
            <a:ahLst/>
            <a:cxnLst/>
            <a:rect l="l" t="t" r="r" b="b"/>
            <a:pathLst>
              <a:path w="637540" h="980439">
                <a:moveTo>
                  <a:pt x="0" y="0"/>
                </a:moveTo>
                <a:lnTo>
                  <a:pt x="0" y="979931"/>
                </a:lnTo>
                <a:lnTo>
                  <a:pt x="637031" y="48996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56460" y="3264408"/>
            <a:ext cx="10035540" cy="1043940"/>
          </a:xfrm>
          <a:custGeom>
            <a:avLst/>
            <a:gdLst/>
            <a:ahLst/>
            <a:cxnLst/>
            <a:rect l="l" t="t" r="r" b="b"/>
            <a:pathLst>
              <a:path w="10035540" h="1043939">
                <a:moveTo>
                  <a:pt x="10035540" y="0"/>
                </a:moveTo>
                <a:lnTo>
                  <a:pt x="0" y="0"/>
                </a:lnTo>
                <a:lnTo>
                  <a:pt x="0" y="1043939"/>
                </a:lnTo>
                <a:lnTo>
                  <a:pt x="10035540" y="1043939"/>
                </a:lnTo>
                <a:lnTo>
                  <a:pt x="1003554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93952" y="3389757"/>
            <a:ext cx="10543540" cy="309753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652905" marR="1210310">
              <a:lnSpc>
                <a:spcPts val="3020"/>
              </a:lnSpc>
              <a:spcBef>
                <a:spcPts val="480"/>
              </a:spcBef>
            </a:pPr>
            <a:r>
              <a:rPr sz="2800" b="1" spc="-60" dirty="0">
                <a:solidFill>
                  <a:srgbClr val="FFFFFF"/>
                </a:solidFill>
                <a:latin typeface="Tahoma"/>
                <a:cs typeface="Tahoma"/>
              </a:rPr>
              <a:t>DEDUCCIÓN</a:t>
            </a:r>
            <a:r>
              <a:rPr sz="2800" b="1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14" dirty="0">
                <a:solidFill>
                  <a:srgbClr val="FFFFFF"/>
                </a:solidFill>
                <a:latin typeface="Tahoma"/>
                <a:cs typeface="Tahoma"/>
              </a:rPr>
              <a:t>EXTRAORDINARIA</a:t>
            </a:r>
            <a:r>
              <a:rPr sz="2800" b="1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65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2800" b="1" spc="-1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35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2800" b="1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Tahoma"/>
                <a:cs typeface="Tahoma"/>
              </a:rPr>
              <a:t>ALZA </a:t>
            </a:r>
            <a:r>
              <a:rPr sz="2800" b="1" spc="-8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6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800" b="1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2800" b="1" spc="-23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800" b="1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14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2800" b="1" spc="-17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800" b="1" spc="-7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800" b="1" spc="-6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2800" b="1" spc="-210" dirty="0">
                <a:solidFill>
                  <a:srgbClr val="FFFFFF"/>
                </a:solidFill>
                <a:latin typeface="Tahoma"/>
                <a:cs typeface="Tahoma"/>
              </a:rPr>
              <a:t>IOS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Tahoma"/>
              <a:cs typeface="Tahoma"/>
            </a:endParaRPr>
          </a:p>
          <a:p>
            <a:pPr marL="425450" indent="-413384">
              <a:lnSpc>
                <a:spcPts val="3304"/>
              </a:lnSpc>
              <a:buFont typeface="Arial MT"/>
              <a:buChar char="●"/>
              <a:tabLst>
                <a:tab pos="425450" algn="l"/>
                <a:tab pos="426084" algn="l"/>
              </a:tabLst>
            </a:pPr>
            <a:r>
              <a:rPr sz="2900" b="1" spc="-165" dirty="0">
                <a:solidFill>
                  <a:srgbClr val="F78540"/>
                </a:solidFill>
                <a:latin typeface="Tahoma"/>
                <a:cs typeface="Tahoma"/>
              </a:rPr>
              <a:t>225</a:t>
            </a:r>
            <a:r>
              <a:rPr sz="2900" b="1" spc="-1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900" b="1" spc="-90" dirty="0">
                <a:solidFill>
                  <a:srgbClr val="F78540"/>
                </a:solidFill>
                <a:latin typeface="Tahoma"/>
                <a:cs typeface="Tahoma"/>
              </a:rPr>
              <a:t>EUROS</a:t>
            </a:r>
            <a:r>
              <a:rPr sz="2900" b="1" spc="-10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base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imponible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hasta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20.000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euros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1800" spc="-35" dirty="0">
                <a:latin typeface="Tahoma"/>
                <a:cs typeface="Tahoma"/>
              </a:rPr>
              <a:t>(salario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bruto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23.300)</a:t>
            </a:r>
            <a:endParaRPr sz="1800">
              <a:latin typeface="Tahoma"/>
              <a:cs typeface="Tahoma"/>
            </a:endParaRPr>
          </a:p>
          <a:p>
            <a:pPr marL="425450" indent="-413384">
              <a:lnSpc>
                <a:spcPts val="3135"/>
              </a:lnSpc>
              <a:buFont typeface="Arial MT"/>
              <a:buChar char="●"/>
              <a:tabLst>
                <a:tab pos="425450" algn="l"/>
                <a:tab pos="426084" algn="l"/>
              </a:tabLst>
            </a:pPr>
            <a:r>
              <a:rPr sz="2900" b="1" spc="-170" dirty="0">
                <a:solidFill>
                  <a:srgbClr val="F78540"/>
                </a:solidFill>
                <a:latin typeface="Tahoma"/>
                <a:cs typeface="Tahoma"/>
              </a:rPr>
              <a:t>175</a:t>
            </a:r>
            <a:r>
              <a:rPr sz="2900" b="1" spc="-14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900" b="1" spc="-90" dirty="0">
                <a:solidFill>
                  <a:srgbClr val="F78540"/>
                </a:solidFill>
                <a:latin typeface="Tahoma"/>
                <a:cs typeface="Tahoma"/>
              </a:rPr>
              <a:t>EUROS</a:t>
            </a:r>
            <a:r>
              <a:rPr sz="2900" b="1" spc="-10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base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imponible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entre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20.000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y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25.00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euros</a:t>
            </a:r>
            <a:r>
              <a:rPr sz="2000" spc="-150" dirty="0">
                <a:latin typeface="Tahoma"/>
                <a:cs typeface="Tahoma"/>
              </a:rPr>
              <a:t> </a:t>
            </a:r>
            <a:r>
              <a:rPr sz="1800" spc="-35" dirty="0">
                <a:latin typeface="Tahoma"/>
                <a:cs typeface="Tahoma"/>
              </a:rPr>
              <a:t>(salario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bruto</a:t>
            </a:r>
            <a:r>
              <a:rPr sz="1800" spc="-1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28.700)</a:t>
            </a:r>
            <a:endParaRPr sz="1800">
              <a:latin typeface="Tahoma"/>
              <a:cs typeface="Tahoma"/>
            </a:endParaRPr>
          </a:p>
          <a:p>
            <a:pPr marL="425450" indent="-413384">
              <a:lnSpc>
                <a:spcPts val="3304"/>
              </a:lnSpc>
              <a:buFont typeface="Arial MT"/>
              <a:buChar char="●"/>
              <a:tabLst>
                <a:tab pos="425450" algn="l"/>
                <a:tab pos="426084" algn="l"/>
              </a:tabLst>
            </a:pPr>
            <a:r>
              <a:rPr sz="2900" b="1" spc="-165" dirty="0">
                <a:solidFill>
                  <a:srgbClr val="F78540"/>
                </a:solidFill>
                <a:latin typeface="Tahoma"/>
                <a:cs typeface="Tahoma"/>
              </a:rPr>
              <a:t>125</a:t>
            </a:r>
            <a:r>
              <a:rPr sz="2900" b="1" spc="-15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900" b="1" spc="-90" dirty="0">
                <a:solidFill>
                  <a:srgbClr val="F78540"/>
                </a:solidFill>
                <a:latin typeface="Tahoma"/>
                <a:cs typeface="Tahoma"/>
              </a:rPr>
              <a:t>EUROS</a:t>
            </a:r>
            <a:r>
              <a:rPr sz="2900" b="1" spc="-10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latin typeface="Tahoma"/>
                <a:cs typeface="Tahoma"/>
              </a:rPr>
              <a:t>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base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imponible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entre</a:t>
            </a:r>
            <a:r>
              <a:rPr sz="2000" spc="-14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25.000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y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30.000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euros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1800" spc="-35" dirty="0">
                <a:latin typeface="Tahoma"/>
                <a:cs typeface="Tahoma"/>
              </a:rPr>
              <a:t>(salario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bruto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34.000)</a:t>
            </a:r>
            <a:endParaRPr sz="1800">
              <a:latin typeface="Tahoma"/>
              <a:cs typeface="Tahoma"/>
            </a:endParaRPr>
          </a:p>
          <a:p>
            <a:pPr marL="54610" algn="ctr">
              <a:lnSpc>
                <a:spcPct val="100000"/>
              </a:lnSpc>
              <a:spcBef>
                <a:spcPts val="2830"/>
              </a:spcBef>
            </a:pPr>
            <a:r>
              <a:rPr sz="1850" spc="-40" dirty="0">
                <a:solidFill>
                  <a:srgbClr val="F78540"/>
                </a:solidFill>
                <a:latin typeface="Tahoma"/>
                <a:cs typeface="Tahoma"/>
              </a:rPr>
              <a:t>(los</a:t>
            </a:r>
            <a:r>
              <a:rPr sz="1850" spc="-11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10" dirty="0">
                <a:solidFill>
                  <a:srgbClr val="F78540"/>
                </a:solidFill>
                <a:latin typeface="Tahoma"/>
                <a:cs typeface="Tahoma"/>
              </a:rPr>
              <a:t>límites</a:t>
            </a:r>
            <a:r>
              <a:rPr sz="1850" spc="-9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-5" dirty="0">
                <a:solidFill>
                  <a:srgbClr val="F78540"/>
                </a:solidFill>
                <a:latin typeface="Tahoma"/>
                <a:cs typeface="Tahoma"/>
              </a:rPr>
              <a:t>se</a:t>
            </a:r>
            <a:r>
              <a:rPr sz="1850" spc="-95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10" dirty="0">
                <a:solidFill>
                  <a:srgbClr val="F78540"/>
                </a:solidFill>
                <a:latin typeface="Tahoma"/>
                <a:cs typeface="Tahoma"/>
              </a:rPr>
              <a:t>elevan</a:t>
            </a:r>
            <a:r>
              <a:rPr sz="1850" spc="-13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35" dirty="0">
                <a:solidFill>
                  <a:srgbClr val="F78540"/>
                </a:solidFill>
                <a:latin typeface="Tahoma"/>
                <a:cs typeface="Tahoma"/>
              </a:rPr>
              <a:t>10.000</a:t>
            </a:r>
            <a:r>
              <a:rPr sz="1850" spc="-60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10" dirty="0">
                <a:solidFill>
                  <a:srgbClr val="F78540"/>
                </a:solidFill>
                <a:latin typeface="Tahoma"/>
                <a:cs typeface="Tahoma"/>
              </a:rPr>
              <a:t>euros</a:t>
            </a:r>
            <a:r>
              <a:rPr sz="1850" spc="-114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-10" dirty="0">
                <a:solidFill>
                  <a:srgbClr val="F78540"/>
                </a:solidFill>
                <a:latin typeface="Tahoma"/>
                <a:cs typeface="Tahoma"/>
              </a:rPr>
              <a:t>para</a:t>
            </a:r>
            <a:r>
              <a:rPr sz="1850" spc="-114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-15" dirty="0">
                <a:solidFill>
                  <a:srgbClr val="F78540"/>
                </a:solidFill>
                <a:latin typeface="Tahoma"/>
                <a:cs typeface="Tahoma"/>
              </a:rPr>
              <a:t>la</a:t>
            </a:r>
            <a:r>
              <a:rPr sz="1850" spc="-114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20" dirty="0">
                <a:solidFill>
                  <a:srgbClr val="F78540"/>
                </a:solidFill>
                <a:latin typeface="Tahoma"/>
                <a:cs typeface="Tahoma"/>
              </a:rPr>
              <a:t>tributación</a:t>
            </a:r>
            <a:r>
              <a:rPr sz="1850" spc="-114" dirty="0">
                <a:solidFill>
                  <a:srgbClr val="F78540"/>
                </a:solidFill>
                <a:latin typeface="Tahoma"/>
                <a:cs typeface="Tahoma"/>
              </a:rPr>
              <a:t> </a:t>
            </a:r>
            <a:r>
              <a:rPr sz="1850" spc="-20" dirty="0">
                <a:solidFill>
                  <a:srgbClr val="F78540"/>
                </a:solidFill>
                <a:latin typeface="Tahoma"/>
                <a:cs typeface="Tahoma"/>
              </a:rPr>
              <a:t>conjunta)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111755" y="533145"/>
            <a:ext cx="8741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60" dirty="0"/>
              <a:t>Ajuste</a:t>
            </a:r>
            <a:r>
              <a:rPr sz="4400" spc="-215" dirty="0"/>
              <a:t> </a:t>
            </a:r>
            <a:r>
              <a:rPr sz="4400" spc="-95" dirty="0"/>
              <a:t>f</a:t>
            </a:r>
            <a:r>
              <a:rPr sz="4400" spc="-275" dirty="0"/>
              <a:t>iscal</a:t>
            </a:r>
            <a:r>
              <a:rPr sz="4400" spc="-220" dirty="0"/>
              <a:t> </a:t>
            </a:r>
            <a:r>
              <a:rPr sz="4400" spc="-325" dirty="0"/>
              <a:t>se</a:t>
            </a:r>
            <a:r>
              <a:rPr sz="4400" spc="-195" dirty="0"/>
              <a:t>l</a:t>
            </a:r>
            <a:r>
              <a:rPr sz="4400" spc="-240" dirty="0"/>
              <a:t>ec</a:t>
            </a:r>
            <a:r>
              <a:rPr sz="4400" spc="-175" dirty="0"/>
              <a:t>t</a:t>
            </a:r>
            <a:r>
              <a:rPr sz="4400" spc="-210" dirty="0"/>
              <a:t>ivo</a:t>
            </a:r>
            <a:r>
              <a:rPr sz="4400" spc="-240" dirty="0"/>
              <a:t> </a:t>
            </a:r>
            <a:r>
              <a:rPr sz="4400" spc="-300" dirty="0"/>
              <a:t>en</a:t>
            </a:r>
            <a:r>
              <a:rPr sz="4400" spc="-215" dirty="0"/>
              <a:t> </a:t>
            </a:r>
            <a:r>
              <a:rPr sz="4400" spc="-250" dirty="0"/>
              <a:t>el</a:t>
            </a:r>
            <a:r>
              <a:rPr sz="4400" spc="-220" dirty="0"/>
              <a:t> </a:t>
            </a:r>
            <a:r>
              <a:rPr sz="4400" spc="-355" dirty="0"/>
              <a:t>IRPF</a:t>
            </a:r>
            <a:r>
              <a:rPr sz="4400" spc="-290" dirty="0"/>
              <a:t> </a:t>
            </a:r>
            <a:r>
              <a:rPr sz="4000" b="0" spc="-265" dirty="0">
                <a:latin typeface="Tahoma"/>
                <a:cs typeface="Tahoma"/>
              </a:rPr>
              <a:t>(2)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1755" y="1400632"/>
            <a:ext cx="8526145" cy="11207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  <a:tabLst>
                <a:tab pos="1651000" algn="l"/>
              </a:tabLst>
            </a:pPr>
            <a:r>
              <a:rPr sz="2400" spc="20" dirty="0">
                <a:latin typeface="Tahoma"/>
                <a:cs typeface="Tahoma"/>
              </a:rPr>
              <a:t>Los</a:t>
            </a:r>
            <a:r>
              <a:rPr sz="2400" spc="-135" dirty="0"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F7921D"/>
                </a:solidFill>
                <a:latin typeface="Tahoma"/>
                <a:cs typeface="Tahoma"/>
              </a:rPr>
              <a:t>ajustes	</a:t>
            </a:r>
            <a:r>
              <a:rPr sz="2400" spc="5" dirty="0">
                <a:latin typeface="Tahoma"/>
                <a:cs typeface="Tahoma"/>
              </a:rPr>
              <a:t>fiscales </a:t>
            </a:r>
            <a:r>
              <a:rPr sz="2400" spc="-5" dirty="0">
                <a:latin typeface="Tahoma"/>
                <a:cs typeface="Tahoma"/>
              </a:rPr>
              <a:t>aprobados </a:t>
            </a:r>
            <a:r>
              <a:rPr sz="2400" spc="-15" dirty="0">
                <a:latin typeface="Tahoma"/>
                <a:cs typeface="Tahoma"/>
              </a:rPr>
              <a:t>se </a:t>
            </a:r>
            <a:r>
              <a:rPr sz="2400" spc="-10" dirty="0">
                <a:latin typeface="Tahoma"/>
                <a:cs typeface="Tahoma"/>
              </a:rPr>
              <a:t>encuadran </a:t>
            </a:r>
            <a:r>
              <a:rPr sz="2400" dirty="0">
                <a:latin typeface="Tahoma"/>
                <a:cs typeface="Tahoma"/>
              </a:rPr>
              <a:t>en </a:t>
            </a:r>
            <a:r>
              <a:rPr sz="2400" spc="10" dirty="0">
                <a:latin typeface="Tahoma"/>
                <a:cs typeface="Tahoma"/>
              </a:rPr>
              <a:t>el </a:t>
            </a:r>
            <a:r>
              <a:rPr sz="2400" dirty="0">
                <a:latin typeface="Tahoma"/>
                <a:cs typeface="Tahoma"/>
              </a:rPr>
              <a:t>tramo 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15" dirty="0">
                <a:latin typeface="Tahoma"/>
                <a:cs typeface="Tahoma"/>
              </a:rPr>
              <a:t>autonómico</a:t>
            </a:r>
            <a:r>
              <a:rPr sz="2400" spc="-14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del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IRPF,</a:t>
            </a:r>
            <a:r>
              <a:rPr sz="2400" spc="-1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sin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perjuicio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de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-35" dirty="0">
                <a:latin typeface="Tahoma"/>
                <a:cs typeface="Tahoma"/>
              </a:rPr>
              <a:t>las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medidas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spc="5" dirty="0">
                <a:latin typeface="Tahoma"/>
                <a:cs typeface="Tahoma"/>
              </a:rPr>
              <a:t>que</a:t>
            </a:r>
            <a:r>
              <a:rPr sz="2400" spc="-15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aplique</a:t>
            </a:r>
            <a:r>
              <a:rPr sz="2400" spc="-12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el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Estado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en</a:t>
            </a:r>
            <a:r>
              <a:rPr sz="2400" spc="-145" dirty="0">
                <a:latin typeface="Tahoma"/>
                <a:cs typeface="Tahoma"/>
              </a:rPr>
              <a:t> </a:t>
            </a:r>
            <a:r>
              <a:rPr sz="2400" spc="10" dirty="0">
                <a:latin typeface="Tahoma"/>
                <a:cs typeface="Tahoma"/>
              </a:rPr>
              <a:t>el</a:t>
            </a:r>
            <a:r>
              <a:rPr sz="2400" spc="-155" dirty="0">
                <a:latin typeface="Tahoma"/>
                <a:cs typeface="Tahoma"/>
              </a:rPr>
              <a:t> </a:t>
            </a:r>
            <a:r>
              <a:rPr sz="2400" spc="-20" dirty="0">
                <a:latin typeface="Tahoma"/>
                <a:cs typeface="Tahoma"/>
              </a:rPr>
              <a:t>suyo.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84604" y="3125723"/>
            <a:ext cx="683260" cy="1333500"/>
          </a:xfrm>
          <a:custGeom>
            <a:avLst/>
            <a:gdLst/>
            <a:ahLst/>
            <a:cxnLst/>
            <a:rect l="l" t="t" r="r" b="b"/>
            <a:pathLst>
              <a:path w="683260" h="1333500">
                <a:moveTo>
                  <a:pt x="0" y="0"/>
                </a:moveTo>
                <a:lnTo>
                  <a:pt x="0" y="1333500"/>
                </a:lnTo>
                <a:lnTo>
                  <a:pt x="682751" y="6667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89934" y="2926460"/>
            <a:ext cx="528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35" dirty="0">
                <a:solidFill>
                  <a:srgbClr val="F7921D"/>
                </a:solidFill>
                <a:latin typeface="Tahoma"/>
                <a:cs typeface="Tahoma"/>
              </a:rPr>
              <a:t>Se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benefician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7921D"/>
                </a:solidFill>
                <a:latin typeface="Tahoma"/>
                <a:cs typeface="Tahoma"/>
              </a:rPr>
              <a:t>el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300" dirty="0">
                <a:solidFill>
                  <a:srgbClr val="F7921D"/>
                </a:solidFill>
                <a:latin typeface="Tahoma"/>
                <a:cs typeface="Tahoma"/>
              </a:rPr>
              <a:t>85%</a:t>
            </a:r>
            <a:r>
              <a:rPr sz="1800" b="1" spc="-6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7921D"/>
                </a:solidFill>
                <a:latin typeface="Tahoma"/>
                <a:cs typeface="Tahoma"/>
              </a:rPr>
              <a:t>los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F7921D"/>
                </a:solidFill>
                <a:latin typeface="Tahoma"/>
                <a:cs typeface="Tahoma"/>
              </a:rPr>
              <a:t>contribuyentes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25" dirty="0">
                <a:solidFill>
                  <a:srgbClr val="F7921D"/>
                </a:solidFill>
                <a:latin typeface="Tahoma"/>
                <a:cs typeface="Tahoma"/>
              </a:rPr>
              <a:t>canarios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1544" y="6371959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pPr marL="38100">
                <a:lnSpc>
                  <a:spcPts val="2090"/>
                </a:lnSpc>
              </a:pPr>
              <a:t>6</a:t>
            </a:fld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1159" cy="16611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61160"/>
            <a:ext cx="1661160" cy="1661160"/>
          </a:xfrm>
          <a:custGeom>
            <a:avLst/>
            <a:gdLst/>
            <a:ahLst/>
            <a:cxnLst/>
            <a:rect l="l" t="t" r="r" b="b"/>
            <a:pathLst>
              <a:path w="1661160" h="1661160">
                <a:moveTo>
                  <a:pt x="1661160" y="0"/>
                </a:moveTo>
                <a:lnTo>
                  <a:pt x="0" y="0"/>
                </a:lnTo>
                <a:lnTo>
                  <a:pt x="0" y="1661160"/>
                </a:lnTo>
                <a:lnTo>
                  <a:pt x="1661160" y="1661160"/>
                </a:lnTo>
                <a:lnTo>
                  <a:pt x="1661160" y="0"/>
                </a:lnTo>
                <a:close/>
              </a:path>
            </a:pathLst>
          </a:custGeom>
          <a:solidFill>
            <a:srgbClr val="F7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76928" y="59435"/>
            <a:ext cx="6035040" cy="6798561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94102" y="402082"/>
            <a:ext cx="8741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60" dirty="0"/>
              <a:t>Ajuste</a:t>
            </a:r>
            <a:r>
              <a:rPr sz="4400" spc="-215" dirty="0"/>
              <a:t> </a:t>
            </a:r>
            <a:r>
              <a:rPr sz="4400" spc="-229" dirty="0"/>
              <a:t>fisc</a:t>
            </a:r>
            <a:r>
              <a:rPr sz="4400" spc="-335" dirty="0"/>
              <a:t>a</a:t>
            </a:r>
            <a:r>
              <a:rPr sz="4400" spc="-235" dirty="0"/>
              <a:t>l</a:t>
            </a:r>
            <a:r>
              <a:rPr sz="4400" spc="-215" dirty="0"/>
              <a:t> </a:t>
            </a:r>
            <a:r>
              <a:rPr sz="4400" spc="-325" dirty="0"/>
              <a:t>se</a:t>
            </a:r>
            <a:r>
              <a:rPr sz="4400" spc="-200" dirty="0"/>
              <a:t>l</a:t>
            </a:r>
            <a:r>
              <a:rPr sz="4400" spc="-215" dirty="0"/>
              <a:t>ectivo</a:t>
            </a:r>
            <a:r>
              <a:rPr sz="4400" spc="-240" dirty="0"/>
              <a:t> </a:t>
            </a:r>
            <a:r>
              <a:rPr sz="4400" spc="-300" dirty="0"/>
              <a:t>en</a:t>
            </a:r>
            <a:r>
              <a:rPr sz="4400" spc="-220" dirty="0"/>
              <a:t> </a:t>
            </a:r>
            <a:r>
              <a:rPr sz="4400" spc="-250" dirty="0"/>
              <a:t>el</a:t>
            </a:r>
            <a:r>
              <a:rPr sz="4400" spc="-220" dirty="0"/>
              <a:t> </a:t>
            </a:r>
            <a:r>
              <a:rPr sz="4400" spc="-355" dirty="0"/>
              <a:t>IRPF</a:t>
            </a:r>
            <a:r>
              <a:rPr sz="4400" spc="-265" dirty="0"/>
              <a:t> </a:t>
            </a:r>
            <a:r>
              <a:rPr sz="4000" b="0" spc="-265" dirty="0">
                <a:latin typeface="Tahoma"/>
                <a:cs typeface="Tahoma"/>
              </a:rPr>
              <a:t>(3)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4102" y="1125092"/>
            <a:ext cx="34474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800" b="1" spc="-35" dirty="0">
                <a:solidFill>
                  <a:srgbClr val="F7921D"/>
                </a:solidFill>
                <a:latin typeface="Tahoma"/>
                <a:cs typeface="Tahoma"/>
              </a:rPr>
              <a:t>D</a:t>
            </a:r>
            <a:r>
              <a:rPr sz="1800" b="1" spc="-5" dirty="0">
                <a:solidFill>
                  <a:srgbClr val="F7921D"/>
                </a:solidFill>
                <a:latin typeface="Tahoma"/>
                <a:cs typeface="Tahoma"/>
              </a:rPr>
              <a:t>U</a:t>
            </a:r>
            <a:r>
              <a:rPr sz="1800" b="1" spc="-15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800" b="1" spc="-204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800" b="1" spc="-160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800" b="1" spc="-40" dirty="0">
                <a:solidFill>
                  <a:srgbClr val="F7921D"/>
                </a:solidFill>
                <a:latin typeface="Tahoma"/>
                <a:cs typeface="Tahoma"/>
              </a:rPr>
              <a:t>ONES</a:t>
            </a:r>
            <a:r>
              <a:rPr sz="1800" b="1" spc="-7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1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1800" b="1" dirty="0">
                <a:solidFill>
                  <a:srgbClr val="F7921D"/>
                </a:solidFill>
                <a:latin typeface="Tahoma"/>
                <a:cs typeface="Tahoma"/>
              </a:rPr>
              <a:t>U</a:t>
            </a:r>
            <a:r>
              <a:rPr sz="1800" b="1" spc="-25" dirty="0">
                <a:solidFill>
                  <a:srgbClr val="F7921D"/>
                </a:solidFill>
                <a:latin typeface="Tahoma"/>
                <a:cs typeface="Tahoma"/>
              </a:rPr>
              <a:t>TONÓMI</a:t>
            </a:r>
            <a:r>
              <a:rPr sz="1800" b="1" spc="-3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800" b="1" spc="-50" dirty="0">
                <a:solidFill>
                  <a:srgbClr val="F7921D"/>
                </a:solidFill>
                <a:latin typeface="Tahoma"/>
                <a:cs typeface="Tahoma"/>
              </a:rPr>
              <a:t>AS  </a:t>
            </a:r>
            <a:r>
              <a:rPr sz="1800" b="1" spc="-350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800" b="1" spc="-160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1800" b="1" spc="-50" dirty="0">
                <a:solidFill>
                  <a:srgbClr val="F7921D"/>
                </a:solidFill>
                <a:latin typeface="Tahoma"/>
                <a:cs typeface="Tahoma"/>
              </a:rPr>
              <a:t>PF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rgbClr val="F7921D"/>
                </a:solidFill>
                <a:latin typeface="Tahoma"/>
                <a:cs typeface="Tahoma"/>
              </a:rPr>
              <a:t>2022-2023</a:t>
            </a:r>
            <a:endParaRPr sz="1800">
              <a:latin typeface="Tahoma"/>
              <a:cs typeface="Tahom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010791" y="1970658"/>
          <a:ext cx="2984499" cy="4771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2510"/>
                <a:gridCol w="681989"/>
              </a:tblGrid>
              <a:tr h="519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DEDUCCIÓN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89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SUBID  </a:t>
                      </a:r>
                      <a:r>
                        <a:rPr sz="1200" spc="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A6450"/>
                    </a:solidFill>
                  </a:tcPr>
                </a:tc>
              </a:tr>
              <a:tr h="2891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3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Gastos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estudios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fuera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442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3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bis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Gastos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estudios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niños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4409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10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cimie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to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/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opción</a:t>
                      </a:r>
                      <a:r>
                        <a:rPr sz="10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ijos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854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000" spc="15" dirty="0">
                          <a:latin typeface="Tahoma"/>
                          <a:cs typeface="Tahoma"/>
                        </a:rPr>
                        <a:t>Art.11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Discapacidad</a:t>
                      </a:r>
                      <a:r>
                        <a:rPr sz="10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15" dirty="0">
                          <a:latin typeface="Tahoma"/>
                          <a:cs typeface="Tahoma"/>
                        </a:rPr>
                        <a:t>y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edad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30" dirty="0">
                          <a:latin typeface="Tahoma"/>
                          <a:cs typeface="Tahoma"/>
                        </a:rPr>
                        <a:t>65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años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440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5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bis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Acogimiento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menores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5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ter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Familias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monoparentales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34569">
                <a:tc>
                  <a:txBody>
                    <a:bodyPr/>
                    <a:lstStyle/>
                    <a:p>
                      <a:pPr marL="68580">
                        <a:lnSpc>
                          <a:spcPts val="1190"/>
                        </a:lnSpc>
                      </a:pPr>
                      <a:r>
                        <a:rPr sz="1000" spc="10" dirty="0">
                          <a:latin typeface="Tahoma"/>
                          <a:cs typeface="Tahoma"/>
                        </a:rPr>
                        <a:t>Art.12</a:t>
                      </a:r>
                      <a:r>
                        <a:rPr sz="10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Gastos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5" dirty="0">
                          <a:latin typeface="Tahoma"/>
                          <a:cs typeface="Tahoma"/>
                        </a:rPr>
                        <a:t>guardería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34569">
                <a:tc>
                  <a:txBody>
                    <a:bodyPr/>
                    <a:lstStyle/>
                    <a:p>
                      <a:pPr marL="68580">
                        <a:lnSpc>
                          <a:spcPts val="1195"/>
                        </a:lnSpc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5" dirty="0">
                          <a:latin typeface="Tahoma"/>
                          <a:cs typeface="Tahoma"/>
                        </a:rPr>
                        <a:t>13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Familia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numerosa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34441">
                <a:tc>
                  <a:txBody>
                    <a:bodyPr/>
                    <a:lstStyle/>
                    <a:p>
                      <a:pPr marL="68580">
                        <a:lnSpc>
                          <a:spcPts val="119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Art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0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Inv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ión</a:t>
                      </a:r>
                      <a:r>
                        <a:rPr sz="10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10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vivi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nda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40%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3013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00" spc="15" dirty="0">
                          <a:latin typeface="Tahoma"/>
                          <a:cs typeface="Tahoma"/>
                        </a:rPr>
                        <a:t>Art.14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bis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Rehabilitación</a:t>
                      </a:r>
                      <a:r>
                        <a:rPr sz="10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energética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3152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0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Obr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por</a:t>
                      </a:r>
                      <a:r>
                        <a:rPr sz="10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di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ca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ac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d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40%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441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spc="5" dirty="0">
                          <a:latin typeface="Tahoma"/>
                          <a:cs typeface="Tahoma"/>
                        </a:rPr>
                        <a:t>Art.</a:t>
                      </a:r>
                      <a:r>
                        <a:rPr sz="10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25" dirty="0">
                          <a:latin typeface="Tahoma"/>
                          <a:cs typeface="Tahoma"/>
                        </a:rPr>
                        <a:t>15</a:t>
                      </a:r>
                      <a:r>
                        <a:rPr sz="10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10" dirty="0">
                          <a:latin typeface="Tahoma"/>
                          <a:cs typeface="Tahoma"/>
                        </a:rPr>
                        <a:t>Alquiler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vivienda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2441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16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Dese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m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plea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os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  <a:tr h="24414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16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ter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sto</a:t>
                      </a:r>
                      <a:r>
                        <a:rPr sz="10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por</a:t>
                      </a:r>
                      <a:r>
                        <a:rPr sz="10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en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er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m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da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d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8"/>
                    </a:solidFill>
                  </a:tcPr>
                </a:tc>
              </a:tr>
              <a:tr h="406916">
                <a:tc>
                  <a:txBody>
                    <a:bodyPr/>
                    <a:lstStyle/>
                    <a:p>
                      <a:pPr marL="91440" marR="6235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.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16</a:t>
                      </a:r>
                      <a:r>
                        <a:rPr sz="10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q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uá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ter</a:t>
                      </a:r>
                      <a:r>
                        <a:rPr sz="10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Fa</a:t>
                      </a:r>
                      <a:r>
                        <a:rPr sz="1000" spc="-10" dirty="0">
                          <a:latin typeface="Tahoma"/>
                          <a:cs typeface="Tahoma"/>
                        </a:rPr>
                        <a:t>m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spc="5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ia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es</a:t>
                      </a:r>
                      <a:r>
                        <a:rPr sz="10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latin typeface="Tahoma"/>
                          <a:cs typeface="Tahoma"/>
                        </a:rPr>
                        <a:t>con  </a:t>
                      </a:r>
                      <a:r>
                        <a:rPr sz="1000" spc="-5" dirty="0">
                          <a:latin typeface="Tahoma"/>
                          <a:cs typeface="Tahoma"/>
                        </a:rPr>
                        <a:t>discapacidad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000" b="1" spc="-175" dirty="0">
                          <a:latin typeface="Tahoma"/>
                          <a:cs typeface="Tahoma"/>
                        </a:rPr>
                        <a:t>20%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E1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321044" y="2538476"/>
          <a:ext cx="5537199" cy="2955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4300"/>
                <a:gridCol w="1384300"/>
                <a:gridCol w="1560829"/>
                <a:gridCol w="1207770"/>
              </a:tblGrid>
              <a:tr h="641985">
                <a:tc>
                  <a:txBody>
                    <a:bodyPr/>
                    <a:lstStyle/>
                    <a:p>
                      <a:pPr marL="73660" marR="364490">
                        <a:lnSpc>
                          <a:spcPct val="114500"/>
                        </a:lnSpc>
                        <a:spcBef>
                          <a:spcPts val="17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Base</a:t>
                      </a:r>
                      <a:r>
                        <a:rPr sz="11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qu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dable  </a:t>
                      </a:r>
                      <a:r>
                        <a:rPr sz="11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General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Ha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eu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96450"/>
                    </a:solidFill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Cuo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í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eg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Euros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96450"/>
                    </a:solidFill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1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iq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able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Ha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ta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eu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9645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apl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ic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able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Porcentaje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96450"/>
                    </a:solidFill>
                  </a:tcPr>
                </a:tc>
              </a:tr>
              <a:tr h="296163"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13.010,00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9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96037"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13.010,00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1.171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5.458,00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spc="10" dirty="0">
                          <a:latin typeface="Tahoma"/>
                          <a:cs typeface="Tahoma"/>
                        </a:rPr>
                        <a:t>11,50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96163"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18.468.00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1.799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15.589,00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14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296037"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34.327,00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4.019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20.949,00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spc="5" dirty="0">
                          <a:latin typeface="Tahoma"/>
                          <a:cs typeface="Tahoma"/>
                        </a:rPr>
                        <a:t>18,5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96163"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spc="10" dirty="0">
                          <a:latin typeface="Tahoma"/>
                          <a:cs typeface="Tahoma"/>
                        </a:rPr>
                        <a:t>55.276,00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7.894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34.724,00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100" spc="5" dirty="0">
                          <a:latin typeface="Tahoma"/>
                          <a:cs typeface="Tahoma"/>
                        </a:rPr>
                        <a:t>23,5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  <a:tr h="384683"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10" dirty="0">
                          <a:latin typeface="Tahoma"/>
                          <a:cs typeface="Tahoma"/>
                        </a:rPr>
                        <a:t>90.000,01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16.054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15" dirty="0">
                          <a:latin typeface="Tahoma"/>
                          <a:cs typeface="Tahoma"/>
                        </a:rPr>
                        <a:t>30.000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25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296163"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100" spc="10" dirty="0">
                          <a:latin typeface="Tahoma"/>
                          <a:cs typeface="Tahoma"/>
                        </a:rPr>
                        <a:t>120.000,01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23.554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En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elante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26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5725159" y="3185540"/>
            <a:ext cx="365125" cy="116268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90"/>
              </a:spcBef>
            </a:pPr>
            <a:r>
              <a:rPr sz="1200" b="1" spc="-80" dirty="0">
                <a:solidFill>
                  <a:srgbClr val="3A6450"/>
                </a:solidFill>
                <a:latin typeface="Tahoma"/>
                <a:cs typeface="Tahoma"/>
              </a:rPr>
              <a:t>4,</a:t>
            </a:r>
            <a:r>
              <a:rPr sz="1200" b="1" spc="-260" dirty="0">
                <a:solidFill>
                  <a:srgbClr val="3A6450"/>
                </a:solidFill>
                <a:latin typeface="Tahoma"/>
                <a:cs typeface="Tahoma"/>
              </a:rPr>
              <a:t>5%</a:t>
            </a:r>
            <a:endParaRPr sz="12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795"/>
              </a:spcBef>
            </a:pPr>
            <a:r>
              <a:rPr sz="1200" b="1" spc="-80" dirty="0">
                <a:solidFill>
                  <a:srgbClr val="3A6450"/>
                </a:solidFill>
                <a:latin typeface="Tahoma"/>
                <a:cs typeface="Tahoma"/>
              </a:rPr>
              <a:t>4,</a:t>
            </a:r>
            <a:r>
              <a:rPr sz="1200" b="1" spc="-260" dirty="0">
                <a:solidFill>
                  <a:srgbClr val="3A6450"/>
                </a:solidFill>
                <a:latin typeface="Tahoma"/>
                <a:cs typeface="Tahoma"/>
              </a:rPr>
              <a:t>3%</a:t>
            </a:r>
            <a:endParaRPr sz="12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800"/>
              </a:spcBef>
            </a:pPr>
            <a:r>
              <a:rPr sz="1200" b="1" spc="-260" dirty="0">
                <a:solidFill>
                  <a:srgbClr val="3A6450"/>
                </a:solidFill>
                <a:latin typeface="Tahoma"/>
                <a:cs typeface="Tahoma"/>
              </a:rPr>
              <a:t>4%</a:t>
            </a:r>
            <a:endParaRPr sz="12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  <a:spcBef>
                <a:spcPts val="810"/>
              </a:spcBef>
            </a:pPr>
            <a:r>
              <a:rPr sz="1200" b="1" spc="-80" dirty="0">
                <a:solidFill>
                  <a:srgbClr val="3A6450"/>
                </a:solidFill>
                <a:latin typeface="Tahoma"/>
                <a:cs typeface="Tahoma"/>
              </a:rPr>
              <a:t>3,</a:t>
            </a:r>
            <a:r>
              <a:rPr sz="1200" b="1" spc="-260" dirty="0">
                <a:solidFill>
                  <a:srgbClr val="3A6450"/>
                </a:solidFill>
                <a:latin typeface="Tahoma"/>
                <a:cs typeface="Tahoma"/>
              </a:rPr>
              <a:t>5%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53150" y="3322320"/>
            <a:ext cx="775970" cy="114300"/>
          </a:xfrm>
          <a:custGeom>
            <a:avLst/>
            <a:gdLst/>
            <a:ahLst/>
            <a:cxnLst/>
            <a:rect l="l" t="t" r="r" b="b"/>
            <a:pathLst>
              <a:path w="775970" h="114300">
                <a:moveTo>
                  <a:pt x="661543" y="0"/>
                </a:moveTo>
                <a:lnTo>
                  <a:pt x="661543" y="114300"/>
                </a:lnTo>
                <a:lnTo>
                  <a:pt x="737743" y="76200"/>
                </a:lnTo>
                <a:lnTo>
                  <a:pt x="680593" y="76200"/>
                </a:lnTo>
                <a:lnTo>
                  <a:pt x="680593" y="38100"/>
                </a:lnTo>
                <a:lnTo>
                  <a:pt x="737743" y="38100"/>
                </a:lnTo>
                <a:lnTo>
                  <a:pt x="661543" y="0"/>
                </a:lnTo>
                <a:close/>
              </a:path>
              <a:path w="775970" h="114300">
                <a:moveTo>
                  <a:pt x="661543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661543" y="76200"/>
                </a:lnTo>
                <a:lnTo>
                  <a:pt x="661543" y="38100"/>
                </a:lnTo>
                <a:close/>
              </a:path>
              <a:path w="775970" h="114300">
                <a:moveTo>
                  <a:pt x="737743" y="38100"/>
                </a:moveTo>
                <a:lnTo>
                  <a:pt x="680593" y="38100"/>
                </a:lnTo>
                <a:lnTo>
                  <a:pt x="680593" y="76200"/>
                </a:lnTo>
                <a:lnTo>
                  <a:pt x="737743" y="76200"/>
                </a:lnTo>
                <a:lnTo>
                  <a:pt x="775843" y="57150"/>
                </a:lnTo>
                <a:lnTo>
                  <a:pt x="737743" y="38100"/>
                </a:lnTo>
                <a:close/>
              </a:path>
            </a:pathLst>
          </a:custGeom>
          <a:solidFill>
            <a:srgbClr val="39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53150" y="3579876"/>
            <a:ext cx="775970" cy="114300"/>
          </a:xfrm>
          <a:custGeom>
            <a:avLst/>
            <a:gdLst/>
            <a:ahLst/>
            <a:cxnLst/>
            <a:rect l="l" t="t" r="r" b="b"/>
            <a:pathLst>
              <a:path w="775970" h="114300">
                <a:moveTo>
                  <a:pt x="661543" y="0"/>
                </a:moveTo>
                <a:lnTo>
                  <a:pt x="661543" y="114300"/>
                </a:lnTo>
                <a:lnTo>
                  <a:pt x="737743" y="76200"/>
                </a:lnTo>
                <a:lnTo>
                  <a:pt x="680593" y="76200"/>
                </a:lnTo>
                <a:lnTo>
                  <a:pt x="680593" y="38100"/>
                </a:lnTo>
                <a:lnTo>
                  <a:pt x="737743" y="38100"/>
                </a:lnTo>
                <a:lnTo>
                  <a:pt x="661543" y="0"/>
                </a:lnTo>
                <a:close/>
              </a:path>
              <a:path w="775970" h="114300">
                <a:moveTo>
                  <a:pt x="661543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661543" y="76200"/>
                </a:lnTo>
                <a:lnTo>
                  <a:pt x="661543" y="38100"/>
                </a:lnTo>
                <a:close/>
              </a:path>
              <a:path w="775970" h="114300">
                <a:moveTo>
                  <a:pt x="737743" y="38100"/>
                </a:moveTo>
                <a:lnTo>
                  <a:pt x="680593" y="38100"/>
                </a:lnTo>
                <a:lnTo>
                  <a:pt x="680593" y="76200"/>
                </a:lnTo>
                <a:lnTo>
                  <a:pt x="737743" y="76200"/>
                </a:lnTo>
                <a:lnTo>
                  <a:pt x="775843" y="57150"/>
                </a:lnTo>
                <a:lnTo>
                  <a:pt x="737743" y="38100"/>
                </a:lnTo>
                <a:close/>
              </a:path>
            </a:pathLst>
          </a:custGeom>
          <a:solidFill>
            <a:srgbClr val="39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53150" y="3855720"/>
            <a:ext cx="775970" cy="114300"/>
          </a:xfrm>
          <a:custGeom>
            <a:avLst/>
            <a:gdLst/>
            <a:ahLst/>
            <a:cxnLst/>
            <a:rect l="l" t="t" r="r" b="b"/>
            <a:pathLst>
              <a:path w="775970" h="114300">
                <a:moveTo>
                  <a:pt x="661543" y="0"/>
                </a:moveTo>
                <a:lnTo>
                  <a:pt x="661543" y="114299"/>
                </a:lnTo>
                <a:lnTo>
                  <a:pt x="737743" y="76199"/>
                </a:lnTo>
                <a:lnTo>
                  <a:pt x="680593" y="76199"/>
                </a:lnTo>
                <a:lnTo>
                  <a:pt x="680593" y="38099"/>
                </a:lnTo>
                <a:lnTo>
                  <a:pt x="737743" y="38099"/>
                </a:lnTo>
                <a:lnTo>
                  <a:pt x="661543" y="0"/>
                </a:lnTo>
                <a:close/>
              </a:path>
              <a:path w="775970" h="114300">
                <a:moveTo>
                  <a:pt x="661543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661543" y="76199"/>
                </a:lnTo>
                <a:lnTo>
                  <a:pt x="661543" y="38099"/>
                </a:lnTo>
                <a:close/>
              </a:path>
              <a:path w="775970" h="114300">
                <a:moveTo>
                  <a:pt x="737743" y="38099"/>
                </a:moveTo>
                <a:lnTo>
                  <a:pt x="680593" y="38099"/>
                </a:lnTo>
                <a:lnTo>
                  <a:pt x="680593" y="76199"/>
                </a:lnTo>
                <a:lnTo>
                  <a:pt x="737743" y="76199"/>
                </a:lnTo>
                <a:lnTo>
                  <a:pt x="775843" y="57149"/>
                </a:lnTo>
                <a:lnTo>
                  <a:pt x="737743" y="38099"/>
                </a:lnTo>
                <a:close/>
              </a:path>
            </a:pathLst>
          </a:custGeom>
          <a:solidFill>
            <a:srgbClr val="39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53150" y="4177284"/>
            <a:ext cx="775970" cy="114300"/>
          </a:xfrm>
          <a:custGeom>
            <a:avLst/>
            <a:gdLst/>
            <a:ahLst/>
            <a:cxnLst/>
            <a:rect l="l" t="t" r="r" b="b"/>
            <a:pathLst>
              <a:path w="775970" h="114300">
                <a:moveTo>
                  <a:pt x="661543" y="0"/>
                </a:moveTo>
                <a:lnTo>
                  <a:pt x="661543" y="114300"/>
                </a:lnTo>
                <a:lnTo>
                  <a:pt x="737743" y="76200"/>
                </a:lnTo>
                <a:lnTo>
                  <a:pt x="680593" y="76200"/>
                </a:lnTo>
                <a:lnTo>
                  <a:pt x="680593" y="38100"/>
                </a:lnTo>
                <a:lnTo>
                  <a:pt x="737743" y="38100"/>
                </a:lnTo>
                <a:lnTo>
                  <a:pt x="661543" y="0"/>
                </a:lnTo>
                <a:close/>
              </a:path>
              <a:path w="775970" h="114300">
                <a:moveTo>
                  <a:pt x="661543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661543" y="76200"/>
                </a:lnTo>
                <a:lnTo>
                  <a:pt x="661543" y="38100"/>
                </a:lnTo>
                <a:close/>
              </a:path>
              <a:path w="775970" h="114300">
                <a:moveTo>
                  <a:pt x="737743" y="38100"/>
                </a:moveTo>
                <a:lnTo>
                  <a:pt x="680593" y="38100"/>
                </a:lnTo>
                <a:lnTo>
                  <a:pt x="680593" y="76200"/>
                </a:lnTo>
                <a:lnTo>
                  <a:pt x="737743" y="76200"/>
                </a:lnTo>
                <a:lnTo>
                  <a:pt x="775843" y="57150"/>
                </a:lnTo>
                <a:lnTo>
                  <a:pt x="737743" y="38100"/>
                </a:lnTo>
                <a:close/>
              </a:path>
            </a:pathLst>
          </a:custGeom>
          <a:solidFill>
            <a:srgbClr val="39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51101" y="1744217"/>
            <a:ext cx="3513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F7921D"/>
                </a:solidFill>
                <a:latin typeface="Tahoma"/>
                <a:cs typeface="Tahoma"/>
              </a:rPr>
              <a:t>Se</a:t>
            </a:r>
            <a:r>
              <a:rPr sz="1200" b="1" spc="-7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be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50" dirty="0">
                <a:solidFill>
                  <a:srgbClr val="F7921D"/>
                </a:solidFill>
                <a:latin typeface="Tahoma"/>
                <a:cs typeface="Tahoma"/>
              </a:rPr>
              <a:t>f</a:t>
            </a:r>
            <a:r>
              <a:rPr sz="1200" b="1" spc="-4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200" b="1" spc="-5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105" dirty="0">
                <a:solidFill>
                  <a:srgbClr val="F7921D"/>
                </a:solidFill>
                <a:latin typeface="Tahoma"/>
                <a:cs typeface="Tahoma"/>
              </a:rPr>
              <a:t>an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1200" b="1" spc="-6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200" dirty="0">
                <a:solidFill>
                  <a:srgbClr val="F7921D"/>
                </a:solidFill>
                <a:latin typeface="Tahoma"/>
                <a:cs typeface="Tahoma"/>
              </a:rPr>
              <a:t>35%</a:t>
            </a:r>
            <a:r>
              <a:rPr sz="1200" b="1" spc="-6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40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5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200" b="1" spc="-70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buye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55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1200" b="1" spc="-4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ca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ar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io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1544" y="6371959"/>
            <a:ext cx="2038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pPr marL="38100">
                <a:lnSpc>
                  <a:spcPts val="2090"/>
                </a:lnSpc>
              </a:pPr>
              <a:t>7</a:t>
            </a:fld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35648" y="1678381"/>
            <a:ext cx="3706495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solidFill>
                  <a:srgbClr val="F7921D"/>
                </a:solidFill>
                <a:latin typeface="Tahoma"/>
                <a:cs typeface="Tahoma"/>
              </a:rPr>
              <a:t>AMPL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800" b="1" spc="5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1800" b="1" spc="-5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800" b="1" spc="-350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800" b="1" spc="35" dirty="0">
                <a:solidFill>
                  <a:srgbClr val="F7921D"/>
                </a:solidFill>
                <a:latin typeface="Tahoma"/>
                <a:cs typeface="Tahoma"/>
              </a:rPr>
              <a:t>ÓN</a:t>
            </a:r>
            <a:r>
              <a:rPr sz="1800" b="1" spc="-9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35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800" b="1" spc="-7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35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800" b="1" spc="-9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1800" b="1" spc="-20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800" b="1" spc="-15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1800" b="1" spc="-9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80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1800" b="1" spc="-105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1800" b="1" spc="60" dirty="0">
                <a:solidFill>
                  <a:srgbClr val="F7921D"/>
                </a:solidFill>
                <a:latin typeface="Tahoma"/>
                <a:cs typeface="Tahoma"/>
              </a:rPr>
              <a:t>AM</a:t>
            </a:r>
            <a:r>
              <a:rPr sz="1800" b="1" spc="50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800" b="1" spc="-15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endParaRPr sz="1800">
              <a:latin typeface="Tahoma"/>
              <a:cs typeface="Tahoma"/>
            </a:endParaRPr>
          </a:p>
          <a:p>
            <a:pPr marL="19685">
              <a:lnSpc>
                <a:spcPct val="100000"/>
              </a:lnSpc>
              <a:spcBef>
                <a:spcPts val="5"/>
              </a:spcBef>
            </a:pPr>
            <a:r>
              <a:rPr sz="1800" b="1" spc="10" dirty="0">
                <a:solidFill>
                  <a:srgbClr val="F7921D"/>
                </a:solidFill>
                <a:latin typeface="Tahoma"/>
                <a:cs typeface="Tahoma"/>
              </a:rPr>
              <a:t>A</a:t>
            </a:r>
            <a:r>
              <a:rPr sz="1800" b="1" dirty="0">
                <a:solidFill>
                  <a:srgbClr val="F7921D"/>
                </a:solidFill>
                <a:latin typeface="Tahoma"/>
                <a:cs typeface="Tahoma"/>
              </a:rPr>
              <a:t>U</a:t>
            </a:r>
            <a:r>
              <a:rPr sz="1800" b="1" spc="-25" dirty="0">
                <a:solidFill>
                  <a:srgbClr val="F7921D"/>
                </a:solidFill>
                <a:latin typeface="Tahoma"/>
                <a:cs typeface="Tahoma"/>
              </a:rPr>
              <a:t>TONÓMI</a:t>
            </a:r>
            <a:r>
              <a:rPr sz="1800" b="1" spc="-3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800" b="1" spc="-45" dirty="0">
                <a:solidFill>
                  <a:srgbClr val="F7921D"/>
                </a:solidFill>
                <a:latin typeface="Tahoma"/>
                <a:cs typeface="Tahoma"/>
              </a:rPr>
              <a:t>OS</a:t>
            </a:r>
            <a:r>
              <a:rPr sz="1800" b="1" spc="-9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55" dirty="0">
                <a:solidFill>
                  <a:srgbClr val="F7921D"/>
                </a:solidFill>
                <a:latin typeface="Tahoma"/>
                <a:cs typeface="Tahoma"/>
              </a:rPr>
              <a:t>DEL</a:t>
            </a:r>
            <a:r>
              <a:rPr sz="1800" b="1" spc="-9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800" b="1" spc="-19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800" b="1" spc="-305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1800" b="1" spc="-45" dirty="0">
                <a:solidFill>
                  <a:srgbClr val="F7921D"/>
                </a:solidFill>
                <a:latin typeface="Tahoma"/>
                <a:cs typeface="Tahoma"/>
              </a:rPr>
              <a:t>FPF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200" b="1" spc="-90" dirty="0">
                <a:solidFill>
                  <a:srgbClr val="F7921D"/>
                </a:solidFill>
                <a:latin typeface="Tahoma"/>
                <a:cs typeface="Tahoma"/>
              </a:rPr>
              <a:t>Se</a:t>
            </a:r>
            <a:r>
              <a:rPr sz="1200" b="1" spc="-7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be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50" dirty="0">
                <a:solidFill>
                  <a:srgbClr val="F7921D"/>
                </a:solidFill>
                <a:latin typeface="Tahoma"/>
                <a:cs typeface="Tahoma"/>
              </a:rPr>
              <a:t>f</a:t>
            </a:r>
            <a:r>
              <a:rPr sz="1200" b="1" spc="-4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200" b="1" spc="-5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105" dirty="0">
                <a:solidFill>
                  <a:srgbClr val="F7921D"/>
                </a:solidFill>
                <a:latin typeface="Tahoma"/>
                <a:cs typeface="Tahoma"/>
              </a:rPr>
              <a:t>an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1200" b="1" spc="-6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200" dirty="0">
                <a:solidFill>
                  <a:srgbClr val="F7921D"/>
                </a:solidFill>
                <a:latin typeface="Tahoma"/>
                <a:cs typeface="Tahoma"/>
              </a:rPr>
              <a:t>95%</a:t>
            </a:r>
            <a:r>
              <a:rPr sz="1200" b="1" spc="-6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de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40" dirty="0">
                <a:solidFill>
                  <a:srgbClr val="F7921D"/>
                </a:solidFill>
                <a:latin typeface="Tahoma"/>
                <a:cs typeface="Tahoma"/>
              </a:rPr>
              <a:t>l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50" dirty="0">
                <a:solidFill>
                  <a:srgbClr val="F7921D"/>
                </a:solidFill>
                <a:latin typeface="Tahoma"/>
                <a:cs typeface="Tahoma"/>
              </a:rPr>
              <a:t>c</a:t>
            </a:r>
            <a:r>
              <a:rPr sz="1200" b="1" spc="-70" dirty="0">
                <a:solidFill>
                  <a:srgbClr val="F7921D"/>
                </a:solidFill>
                <a:latin typeface="Tahoma"/>
                <a:cs typeface="Tahoma"/>
              </a:rPr>
              <a:t>o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1200" b="1" spc="-75" dirty="0">
                <a:solidFill>
                  <a:srgbClr val="F7921D"/>
                </a:solidFill>
                <a:latin typeface="Tahoma"/>
                <a:cs typeface="Tahoma"/>
              </a:rPr>
              <a:t>r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i</a:t>
            </a:r>
            <a:r>
              <a:rPr sz="1200" b="1" spc="-80" dirty="0">
                <a:solidFill>
                  <a:srgbClr val="F7921D"/>
                </a:solidFill>
                <a:latin typeface="Tahoma"/>
                <a:cs typeface="Tahoma"/>
              </a:rPr>
              <a:t>buye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55" dirty="0">
                <a:solidFill>
                  <a:srgbClr val="F7921D"/>
                </a:solidFill>
                <a:latin typeface="Tahoma"/>
                <a:cs typeface="Tahoma"/>
              </a:rPr>
              <a:t>t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e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r>
              <a:rPr sz="1200" b="1" spc="-40" dirty="0">
                <a:solidFill>
                  <a:srgbClr val="F7921D"/>
                </a:solidFill>
                <a:latin typeface="Tahoma"/>
                <a:cs typeface="Tahoma"/>
              </a:rPr>
              <a:t> </a:t>
            </a:r>
            <a:r>
              <a:rPr sz="1200" b="1" spc="-85" dirty="0">
                <a:solidFill>
                  <a:srgbClr val="F7921D"/>
                </a:solidFill>
                <a:latin typeface="Tahoma"/>
                <a:cs typeface="Tahoma"/>
              </a:rPr>
              <a:t>ca</a:t>
            </a:r>
            <a:r>
              <a:rPr sz="1200" b="1" spc="-100" dirty="0">
                <a:solidFill>
                  <a:srgbClr val="F7921D"/>
                </a:solidFill>
                <a:latin typeface="Tahoma"/>
                <a:cs typeface="Tahoma"/>
              </a:rPr>
              <a:t>n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ar</a:t>
            </a:r>
            <a:r>
              <a:rPr sz="1200" b="1" spc="-65" dirty="0">
                <a:solidFill>
                  <a:srgbClr val="F7921D"/>
                </a:solidFill>
                <a:latin typeface="Tahoma"/>
                <a:cs typeface="Tahoma"/>
              </a:rPr>
              <a:t>io</a:t>
            </a:r>
            <a:r>
              <a:rPr sz="1200" b="1" spc="-95" dirty="0">
                <a:solidFill>
                  <a:srgbClr val="F7921D"/>
                </a:solidFill>
                <a:latin typeface="Tahoma"/>
                <a:cs typeface="Tahoma"/>
              </a:rPr>
              <a:t>s</a:t>
            </a:r>
            <a:endParaRPr sz="1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944" y="635030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9EB1A8"/>
                </a:solidFill>
                <a:latin typeface="Arial MT"/>
                <a:cs typeface="Arial MT"/>
              </a:rPr>
              <a:t>8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77973" y="258267"/>
            <a:ext cx="84315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40" dirty="0"/>
              <a:t>Ejem</a:t>
            </a:r>
            <a:r>
              <a:rPr sz="4400" spc="-360" dirty="0"/>
              <a:t>p</a:t>
            </a:r>
            <a:r>
              <a:rPr sz="4400" spc="-250" dirty="0"/>
              <a:t>los</a:t>
            </a:r>
            <a:r>
              <a:rPr sz="4400" spc="-229" dirty="0"/>
              <a:t> </a:t>
            </a:r>
            <a:r>
              <a:rPr sz="4400" spc="-265" dirty="0"/>
              <a:t>de</a:t>
            </a:r>
            <a:r>
              <a:rPr sz="4400" spc="-229" dirty="0"/>
              <a:t> </a:t>
            </a:r>
            <a:r>
              <a:rPr sz="4400" spc="-390" dirty="0"/>
              <a:t>aju</a:t>
            </a:r>
            <a:r>
              <a:rPr sz="4400" spc="-395" dirty="0"/>
              <a:t>s</a:t>
            </a:r>
            <a:r>
              <a:rPr sz="4400" spc="-225" dirty="0"/>
              <a:t>te</a:t>
            </a:r>
            <a:r>
              <a:rPr sz="4400" spc="-220" dirty="0"/>
              <a:t> </a:t>
            </a:r>
            <a:r>
              <a:rPr sz="4400" spc="-95" dirty="0"/>
              <a:t>f</a:t>
            </a:r>
            <a:r>
              <a:rPr sz="4400" spc="-265" dirty="0"/>
              <a:t>isc</a:t>
            </a:r>
            <a:r>
              <a:rPr sz="4400" spc="-370" dirty="0"/>
              <a:t>a</a:t>
            </a:r>
            <a:r>
              <a:rPr sz="4400" spc="-235" dirty="0"/>
              <a:t>l</a:t>
            </a:r>
            <a:r>
              <a:rPr sz="4400" spc="-215" dirty="0"/>
              <a:t> </a:t>
            </a:r>
            <a:r>
              <a:rPr sz="4400" spc="-345" dirty="0"/>
              <a:t>s</a:t>
            </a:r>
            <a:r>
              <a:rPr sz="4400" spc="-220" dirty="0"/>
              <a:t>electivo</a:t>
            </a:r>
            <a:endParaRPr sz="4400"/>
          </a:p>
        </p:txBody>
      </p:sp>
      <p:sp>
        <p:nvSpPr>
          <p:cNvPr id="10" name="object 10"/>
          <p:cNvSpPr txBox="1"/>
          <p:nvPr/>
        </p:nvSpPr>
        <p:spPr>
          <a:xfrm>
            <a:off x="2077973" y="1091565"/>
            <a:ext cx="972185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30" dirty="0">
                <a:latin typeface="Tahoma"/>
                <a:cs typeface="Tahoma"/>
              </a:rPr>
              <a:t>Matrimonio </a:t>
            </a:r>
            <a:r>
              <a:rPr sz="1600" spc="20" dirty="0">
                <a:latin typeface="Tahoma"/>
                <a:cs typeface="Tahoma"/>
              </a:rPr>
              <a:t>con </a:t>
            </a:r>
            <a:r>
              <a:rPr sz="1600" spc="50" dirty="0">
                <a:latin typeface="Tahoma"/>
                <a:cs typeface="Tahoma"/>
              </a:rPr>
              <a:t>2 </a:t>
            </a:r>
            <a:r>
              <a:rPr sz="1600" spc="-10" dirty="0">
                <a:latin typeface="Tahoma"/>
                <a:cs typeface="Tahoma"/>
              </a:rPr>
              <a:t>hijos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spc="55" dirty="0">
                <a:latin typeface="Tahoma"/>
                <a:cs typeface="Tahoma"/>
              </a:rPr>
              <a:t>10 </a:t>
            </a:r>
            <a:r>
              <a:rPr sz="1600" spc="25" dirty="0">
                <a:latin typeface="Tahoma"/>
                <a:cs typeface="Tahoma"/>
              </a:rPr>
              <a:t>y </a:t>
            </a:r>
            <a:r>
              <a:rPr sz="1600" spc="55" dirty="0">
                <a:latin typeface="Tahoma"/>
                <a:cs typeface="Tahoma"/>
              </a:rPr>
              <a:t>12 </a:t>
            </a:r>
            <a:r>
              <a:rPr sz="1600" spc="-35" dirty="0">
                <a:latin typeface="Tahoma"/>
                <a:cs typeface="Tahoma"/>
              </a:rPr>
              <a:t>años, </a:t>
            </a:r>
            <a:r>
              <a:rPr sz="1600" dirty="0">
                <a:latin typeface="Tahoma"/>
                <a:cs typeface="Tahoma"/>
              </a:rPr>
              <a:t>que </a:t>
            </a:r>
            <a:r>
              <a:rPr sz="1600" spc="10" dirty="0">
                <a:latin typeface="Tahoma"/>
                <a:cs typeface="Tahoma"/>
              </a:rPr>
              <a:t>tiene </a:t>
            </a:r>
            <a:r>
              <a:rPr sz="1600" spc="-15" dirty="0">
                <a:latin typeface="Tahoma"/>
                <a:cs typeface="Tahoma"/>
              </a:rPr>
              <a:t>gastos </a:t>
            </a:r>
            <a:r>
              <a:rPr sz="1600" spc="-5" dirty="0">
                <a:latin typeface="Tahoma"/>
                <a:cs typeface="Tahoma"/>
              </a:rPr>
              <a:t>de </a:t>
            </a:r>
            <a:r>
              <a:rPr sz="1600" spc="5" dirty="0">
                <a:latin typeface="Tahoma"/>
                <a:cs typeface="Tahoma"/>
              </a:rPr>
              <a:t>estudios </a:t>
            </a:r>
            <a:r>
              <a:rPr sz="1600" spc="-5" dirty="0">
                <a:latin typeface="Tahoma"/>
                <a:cs typeface="Tahoma"/>
              </a:rPr>
              <a:t>de </a:t>
            </a:r>
            <a:r>
              <a:rPr sz="1600" spc="50" dirty="0">
                <a:latin typeface="Tahoma"/>
                <a:cs typeface="Tahoma"/>
              </a:rPr>
              <a:t>400 </a:t>
            </a:r>
            <a:r>
              <a:rPr sz="1600" spc="-40" dirty="0">
                <a:latin typeface="Tahoma"/>
                <a:cs typeface="Tahoma"/>
              </a:rPr>
              <a:t>€, </a:t>
            </a:r>
            <a:r>
              <a:rPr sz="1600" spc="-15" dirty="0">
                <a:latin typeface="Tahoma"/>
                <a:cs typeface="Tahoma"/>
              </a:rPr>
              <a:t>gastos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dirty="0">
                <a:latin typeface="Tahoma"/>
                <a:cs typeface="Tahoma"/>
              </a:rPr>
              <a:t>enfermedad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45" dirty="0">
                <a:latin typeface="Tahoma"/>
                <a:cs typeface="Tahoma"/>
              </a:rPr>
              <a:t>600 </a:t>
            </a:r>
            <a:r>
              <a:rPr sz="1600" spc="-40" dirty="0">
                <a:latin typeface="Tahoma"/>
                <a:cs typeface="Tahoma"/>
              </a:rPr>
              <a:t>€, </a:t>
            </a:r>
            <a:r>
              <a:rPr sz="1600" spc="-10" dirty="0">
                <a:latin typeface="Tahoma"/>
                <a:cs typeface="Tahoma"/>
              </a:rPr>
              <a:t>pago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spc="10" dirty="0">
                <a:latin typeface="Tahoma"/>
                <a:cs typeface="Tahoma"/>
              </a:rPr>
              <a:t>hipoteca </a:t>
            </a:r>
            <a:r>
              <a:rPr sz="1600" spc="20" dirty="0">
                <a:latin typeface="Tahoma"/>
                <a:cs typeface="Tahoma"/>
              </a:rPr>
              <a:t>por </a:t>
            </a:r>
            <a:r>
              <a:rPr sz="1600" spc="-20" dirty="0">
                <a:latin typeface="Tahoma"/>
                <a:cs typeface="Tahoma"/>
              </a:rPr>
              <a:t>la </a:t>
            </a:r>
            <a:r>
              <a:rPr sz="1600" spc="5" dirty="0">
                <a:latin typeface="Tahoma"/>
                <a:cs typeface="Tahoma"/>
              </a:rPr>
              <a:t>vivienda </a:t>
            </a:r>
            <a:r>
              <a:rPr sz="1600" spc="-5" dirty="0">
                <a:latin typeface="Tahoma"/>
                <a:cs typeface="Tahoma"/>
              </a:rPr>
              <a:t>habitual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spc="20" dirty="0">
                <a:latin typeface="Tahoma"/>
                <a:cs typeface="Tahoma"/>
              </a:rPr>
              <a:t>7.200 </a:t>
            </a:r>
            <a:r>
              <a:rPr sz="1600" spc="30" dirty="0">
                <a:latin typeface="Tahoma"/>
                <a:cs typeface="Tahoma"/>
              </a:rPr>
              <a:t>€/año </a:t>
            </a:r>
            <a:r>
              <a:rPr sz="1600" spc="-75" dirty="0">
                <a:latin typeface="Tahoma"/>
                <a:cs typeface="Tahoma"/>
              </a:rPr>
              <a:t>(la </a:t>
            </a:r>
            <a:r>
              <a:rPr sz="1600" spc="-5" dirty="0">
                <a:latin typeface="Tahoma"/>
                <a:cs typeface="Tahoma"/>
              </a:rPr>
              <a:t>mitad </a:t>
            </a:r>
            <a:r>
              <a:rPr sz="1600" spc="-20" dirty="0">
                <a:latin typeface="Tahoma"/>
                <a:cs typeface="Tahoma"/>
              </a:rPr>
              <a:t>para </a:t>
            </a:r>
            <a:r>
              <a:rPr sz="1600" spc="-15" dirty="0">
                <a:latin typeface="Tahoma"/>
                <a:cs typeface="Tahoma"/>
              </a:rPr>
              <a:t>cada </a:t>
            </a:r>
            <a:r>
              <a:rPr sz="1600" spc="-55" dirty="0">
                <a:latin typeface="Tahoma"/>
                <a:cs typeface="Tahoma"/>
              </a:rPr>
              <a:t>uno). </a:t>
            </a:r>
            <a:r>
              <a:rPr sz="1600" spc="20" dirty="0">
                <a:latin typeface="Tahoma"/>
                <a:cs typeface="Tahoma"/>
              </a:rPr>
              <a:t>Ambos </a:t>
            </a:r>
            <a:r>
              <a:rPr sz="1600" dirty="0">
                <a:latin typeface="Tahoma"/>
                <a:cs typeface="Tahoma"/>
              </a:rPr>
              <a:t>cónyuges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trabajan </a:t>
            </a:r>
            <a:r>
              <a:rPr sz="1600" spc="25" dirty="0">
                <a:latin typeface="Tahoma"/>
                <a:cs typeface="Tahoma"/>
              </a:rPr>
              <a:t>y </a:t>
            </a:r>
            <a:r>
              <a:rPr sz="1600" spc="10" dirty="0">
                <a:latin typeface="Tahoma"/>
                <a:cs typeface="Tahoma"/>
              </a:rPr>
              <a:t>obtienen </a:t>
            </a:r>
            <a:r>
              <a:rPr sz="1600" dirty="0">
                <a:latin typeface="Tahoma"/>
                <a:cs typeface="Tahoma"/>
              </a:rPr>
              <a:t>el </a:t>
            </a:r>
            <a:r>
              <a:rPr sz="1600" spc="-10" dirty="0">
                <a:latin typeface="Tahoma"/>
                <a:cs typeface="Tahoma"/>
              </a:rPr>
              <a:t>mismo </a:t>
            </a:r>
            <a:r>
              <a:rPr sz="1600" spc="-25" dirty="0">
                <a:latin typeface="Tahoma"/>
                <a:cs typeface="Tahoma"/>
              </a:rPr>
              <a:t>salario, </a:t>
            </a:r>
            <a:r>
              <a:rPr sz="1600" spc="10" dirty="0">
                <a:latin typeface="Tahoma"/>
                <a:cs typeface="Tahoma"/>
              </a:rPr>
              <a:t>tienen </a:t>
            </a:r>
            <a:r>
              <a:rPr sz="1600" spc="5" dirty="0">
                <a:latin typeface="Tahoma"/>
                <a:cs typeface="Tahoma"/>
              </a:rPr>
              <a:t>obligación de </a:t>
            </a:r>
            <a:r>
              <a:rPr sz="1600" spc="-20" dirty="0">
                <a:latin typeface="Tahoma"/>
                <a:cs typeface="Tahoma"/>
              </a:rPr>
              <a:t>declarar, </a:t>
            </a:r>
            <a:r>
              <a:rPr sz="1600" spc="5" dirty="0">
                <a:latin typeface="Tahoma"/>
                <a:cs typeface="Tahoma"/>
              </a:rPr>
              <a:t>son </a:t>
            </a:r>
            <a:r>
              <a:rPr sz="1600" spc="-5" dirty="0">
                <a:latin typeface="Tahoma"/>
                <a:cs typeface="Tahoma"/>
              </a:rPr>
              <a:t>menores </a:t>
            </a:r>
            <a:r>
              <a:rPr sz="1600" spc="5" dirty="0">
                <a:latin typeface="Tahoma"/>
                <a:cs typeface="Tahoma"/>
              </a:rPr>
              <a:t>de </a:t>
            </a:r>
            <a:r>
              <a:rPr sz="1600" spc="45" dirty="0">
                <a:latin typeface="Tahoma"/>
                <a:cs typeface="Tahoma"/>
              </a:rPr>
              <a:t>65 </a:t>
            </a:r>
            <a:r>
              <a:rPr sz="1600" spc="-10" dirty="0">
                <a:latin typeface="Tahoma"/>
                <a:cs typeface="Tahoma"/>
              </a:rPr>
              <a:t>años </a:t>
            </a:r>
            <a:r>
              <a:rPr sz="1600" spc="25" dirty="0">
                <a:latin typeface="Tahoma"/>
                <a:cs typeface="Tahoma"/>
              </a:rPr>
              <a:t>y </a:t>
            </a:r>
            <a:r>
              <a:rPr sz="1600" spc="15" dirty="0">
                <a:latin typeface="Tahoma"/>
                <a:cs typeface="Tahoma"/>
              </a:rPr>
              <a:t>no </a:t>
            </a:r>
            <a:r>
              <a:rPr sz="1600" spc="10" dirty="0">
                <a:latin typeface="Tahoma"/>
                <a:cs typeface="Tahoma"/>
              </a:rPr>
              <a:t>tienen 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discapacidad.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Tributan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individualmente.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06879" y="6060546"/>
            <a:ext cx="2761615" cy="58483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575"/>
              </a:spcBef>
            </a:pPr>
            <a:r>
              <a:rPr sz="1500" b="1" spc="-65" dirty="0">
                <a:solidFill>
                  <a:srgbClr val="C00000"/>
                </a:solidFill>
                <a:latin typeface="Tahoma"/>
                <a:cs typeface="Tahoma"/>
              </a:rPr>
              <a:t>Ahorro</a:t>
            </a:r>
            <a:r>
              <a:rPr sz="1500" b="1" spc="-1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500" b="1" spc="-6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1500" b="1" spc="-80" dirty="0">
                <a:solidFill>
                  <a:srgbClr val="C00000"/>
                </a:solidFill>
                <a:latin typeface="Tahoma"/>
                <a:cs typeface="Tahoma"/>
              </a:rPr>
              <a:t>ndi</a:t>
            </a:r>
            <a:r>
              <a:rPr sz="1500" b="1" spc="-85" dirty="0">
                <a:solidFill>
                  <a:srgbClr val="C00000"/>
                </a:solidFill>
                <a:latin typeface="Tahoma"/>
                <a:cs typeface="Tahoma"/>
              </a:rPr>
              <a:t>v</a:t>
            </a:r>
            <a:r>
              <a:rPr sz="1500" b="1" spc="-65" dirty="0">
                <a:solidFill>
                  <a:srgbClr val="C00000"/>
                </a:solidFill>
                <a:latin typeface="Tahoma"/>
                <a:cs typeface="Tahoma"/>
              </a:rPr>
              <a:t>i</a:t>
            </a:r>
            <a:r>
              <a:rPr sz="1500" b="1" spc="-95" dirty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sz="1500" b="1" spc="-105" dirty="0">
                <a:solidFill>
                  <a:srgbClr val="C00000"/>
                </a:solidFill>
                <a:latin typeface="Tahoma"/>
                <a:cs typeface="Tahoma"/>
              </a:rPr>
              <a:t>ual</a:t>
            </a:r>
            <a:r>
              <a:rPr sz="1500" b="1" spc="-1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500" b="1" spc="-155" dirty="0">
                <a:solidFill>
                  <a:srgbClr val="C00000"/>
                </a:solidFill>
                <a:latin typeface="Tahoma"/>
                <a:cs typeface="Tahoma"/>
              </a:rPr>
              <a:t>:</a:t>
            </a:r>
            <a:r>
              <a:rPr sz="1500" b="1" spc="-7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500" b="1" spc="-90" dirty="0">
                <a:latin typeface="Tahoma"/>
                <a:cs typeface="Tahoma"/>
              </a:rPr>
              <a:t>349</a:t>
            </a:r>
            <a:r>
              <a:rPr sz="1500" b="1" spc="-114" dirty="0">
                <a:latin typeface="Tahoma"/>
                <a:cs typeface="Tahoma"/>
              </a:rPr>
              <a:t>,</a:t>
            </a:r>
            <a:r>
              <a:rPr sz="1500" b="1" spc="-90" dirty="0">
                <a:latin typeface="Tahoma"/>
                <a:cs typeface="Tahoma"/>
              </a:rPr>
              <a:t>9 euros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400" b="1" spc="-4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1400" b="1" spc="-50" dirty="0">
                <a:solidFill>
                  <a:srgbClr val="C00000"/>
                </a:solidFill>
                <a:latin typeface="Tahoma"/>
                <a:cs typeface="Tahoma"/>
              </a:rPr>
              <a:t>h</a:t>
            </a:r>
            <a:r>
              <a:rPr sz="1400" b="1" spc="-55" dirty="0">
                <a:solidFill>
                  <a:srgbClr val="C00000"/>
                </a:solidFill>
                <a:latin typeface="Tahoma"/>
                <a:cs typeface="Tahoma"/>
              </a:rPr>
              <a:t>o</a:t>
            </a:r>
            <a:r>
              <a:rPr sz="1400" b="1" spc="-70" dirty="0">
                <a:solidFill>
                  <a:srgbClr val="C00000"/>
                </a:solidFill>
                <a:latin typeface="Tahoma"/>
                <a:cs typeface="Tahoma"/>
              </a:rPr>
              <a:t>rro</a:t>
            </a:r>
            <a:r>
              <a:rPr sz="1400" b="1" spc="-80" dirty="0">
                <a:solidFill>
                  <a:srgbClr val="C00000"/>
                </a:solidFill>
                <a:latin typeface="Tahoma"/>
                <a:cs typeface="Tahoma"/>
              </a:rPr>
              <a:t> de</a:t>
            </a:r>
            <a:r>
              <a:rPr sz="1400" b="1" spc="-8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C00000"/>
                </a:solidFill>
                <a:latin typeface="Tahoma"/>
                <a:cs typeface="Tahoma"/>
              </a:rPr>
              <a:t>la</a:t>
            </a:r>
            <a:r>
              <a:rPr sz="1400" b="1" spc="-8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C00000"/>
                </a:solidFill>
                <a:latin typeface="Tahoma"/>
                <a:cs typeface="Tahoma"/>
              </a:rPr>
              <a:t>f</a:t>
            </a:r>
            <a:r>
              <a:rPr sz="1400" b="1" spc="-95" dirty="0">
                <a:solidFill>
                  <a:srgbClr val="C00000"/>
                </a:solidFill>
                <a:latin typeface="Tahoma"/>
                <a:cs typeface="Tahoma"/>
              </a:rPr>
              <a:t>amilia</a:t>
            </a:r>
            <a:r>
              <a:rPr sz="1400" b="1" spc="-1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b="1" spc="-145" dirty="0">
                <a:solidFill>
                  <a:srgbClr val="C00000"/>
                </a:solidFill>
                <a:latin typeface="Tahoma"/>
                <a:cs typeface="Tahoma"/>
              </a:rPr>
              <a:t>:</a:t>
            </a:r>
            <a:r>
              <a:rPr sz="1400" b="1" spc="-7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latin typeface="Tahoma"/>
                <a:cs typeface="Tahoma"/>
              </a:rPr>
              <a:t>699</a:t>
            </a:r>
            <a:r>
              <a:rPr sz="1400" b="1" spc="-95" dirty="0">
                <a:latin typeface="Tahoma"/>
                <a:cs typeface="Tahoma"/>
              </a:rPr>
              <a:t>,8</a:t>
            </a:r>
            <a:r>
              <a:rPr sz="1400" b="1" spc="-80" dirty="0">
                <a:latin typeface="Tahoma"/>
                <a:cs typeface="Tahoma"/>
              </a:rPr>
              <a:t>0</a:t>
            </a:r>
            <a:r>
              <a:rPr sz="1400" b="1" spc="-100" dirty="0">
                <a:latin typeface="Tahoma"/>
                <a:cs typeface="Tahoma"/>
              </a:rPr>
              <a:t> </a:t>
            </a:r>
            <a:r>
              <a:rPr sz="1400" b="1" spc="-85" dirty="0">
                <a:latin typeface="Tahoma"/>
                <a:cs typeface="Tahoma"/>
              </a:rPr>
              <a:t>euros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017522" y="2778505"/>
          <a:ext cx="3099433" cy="3178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7050"/>
                <a:gridCol w="694689"/>
                <a:gridCol w="607694"/>
              </a:tblGrid>
              <a:tr h="2037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CONCEPTOS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IMPONIBLE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15.500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15.500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370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LIQUIDABLE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15.500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15.500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ES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779,25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779,25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742,25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728,35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 marR="450215">
                        <a:lnSpc>
                          <a:spcPts val="1080"/>
                        </a:lnSpc>
                      </a:pPr>
                      <a:r>
                        <a:rPr sz="9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9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RR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900" b="1" spc="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9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USTE  </a:t>
                      </a:r>
                      <a:r>
                        <a:rPr sz="9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TARIFA</a:t>
                      </a:r>
                      <a:r>
                        <a:rPr sz="9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CANARIA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13,90</a:t>
                      </a:r>
                      <a:r>
                        <a:rPr sz="9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 marR="488950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VIVIENDA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HABITUAL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180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 marR="488950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ESTUDIOS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 marR="416559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 CANARIA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ENFERMEDAD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36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8580" marR="215900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R  ALZA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PRE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225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 marR="492125">
                        <a:lnSpc>
                          <a:spcPts val="1080"/>
                        </a:lnSpc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AL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DEDUCCIONES  CANARIAS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195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531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269">
                <a:tc>
                  <a:txBody>
                    <a:bodyPr/>
                    <a:lstStyle/>
                    <a:p>
                      <a:pPr marL="68580" marR="247015">
                        <a:lnSpc>
                          <a:spcPts val="1080"/>
                        </a:lnSpc>
                      </a:pPr>
                      <a:r>
                        <a:rPr sz="9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AHORRO</a:t>
                      </a:r>
                      <a:r>
                        <a:rPr sz="900" b="1" spc="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9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POR 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DEDUCCIONE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9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9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336</a:t>
                      </a:r>
                      <a:r>
                        <a:rPr sz="900" b="1" spc="-5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373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LÍQ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547,25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197,35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2211451" y="2232482"/>
            <a:ext cx="2753360" cy="567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35"/>
              </a:lnSpc>
              <a:spcBef>
                <a:spcPts val="100"/>
              </a:spcBef>
            </a:pPr>
            <a:r>
              <a:rPr sz="1800" b="1" spc="-150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800" b="1" spc="-114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800" b="1" spc="-125" dirty="0">
                <a:solidFill>
                  <a:srgbClr val="C00000"/>
                </a:solidFill>
                <a:latin typeface="Tahoma"/>
                <a:cs typeface="Tahoma"/>
              </a:rPr>
              <a:t>ntas</a:t>
            </a:r>
            <a:r>
              <a:rPr sz="1800" b="1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b="1" spc="-140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1800" b="1" spc="-125" dirty="0">
                <a:solidFill>
                  <a:srgbClr val="C00000"/>
                </a:solidFill>
                <a:latin typeface="Tahoma"/>
                <a:cs typeface="Tahoma"/>
              </a:rPr>
              <a:t>alaria</a:t>
            </a:r>
            <a:r>
              <a:rPr sz="1800" b="1" spc="-65" dirty="0">
                <a:solidFill>
                  <a:srgbClr val="C00000"/>
                </a:solidFill>
                <a:latin typeface="Tahoma"/>
                <a:cs typeface="Tahoma"/>
              </a:rPr>
              <a:t>l</a:t>
            </a:r>
            <a:r>
              <a:rPr sz="1800" b="1" spc="-135" dirty="0">
                <a:solidFill>
                  <a:srgbClr val="C00000"/>
                </a:solidFill>
                <a:latin typeface="Tahoma"/>
                <a:cs typeface="Tahoma"/>
              </a:rPr>
              <a:t>es</a:t>
            </a:r>
            <a:r>
              <a:rPr sz="1800" spc="-190" dirty="0">
                <a:solidFill>
                  <a:srgbClr val="C00000"/>
                </a:solidFill>
                <a:latin typeface="Tahoma"/>
                <a:cs typeface="Tahoma"/>
              </a:rPr>
              <a:t>:</a:t>
            </a:r>
            <a:r>
              <a:rPr sz="1800" spc="-8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18</a:t>
            </a:r>
            <a:r>
              <a:rPr sz="1800" spc="-1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1800" spc="60" dirty="0">
                <a:solidFill>
                  <a:srgbClr val="C00000"/>
                </a:solidFill>
                <a:latin typeface="Tahoma"/>
                <a:cs typeface="Tahoma"/>
              </a:rPr>
              <a:t>300</a:t>
            </a:r>
            <a:r>
              <a:rPr sz="1800" spc="-8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1800">
              <a:latin typeface="Tahoma"/>
              <a:cs typeface="Tahoma"/>
            </a:endParaRPr>
          </a:p>
          <a:p>
            <a:pPr algn="ctr">
              <a:lnSpc>
                <a:spcPts val="2135"/>
              </a:lnSpc>
            </a:pPr>
            <a:r>
              <a:rPr sz="1700" b="1" spc="-100" dirty="0">
                <a:solidFill>
                  <a:srgbClr val="C00000"/>
                </a:solidFill>
                <a:latin typeface="Tahoma"/>
                <a:cs typeface="Tahoma"/>
              </a:rPr>
              <a:t>Base</a:t>
            </a:r>
            <a:r>
              <a:rPr sz="1700" b="1" spc="-1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700" b="1" spc="-100" dirty="0">
                <a:solidFill>
                  <a:srgbClr val="C00000"/>
                </a:solidFill>
                <a:latin typeface="Tahoma"/>
                <a:cs typeface="Tahoma"/>
              </a:rPr>
              <a:t>imponibl</a:t>
            </a:r>
            <a:r>
              <a:rPr sz="1700" b="1" spc="-114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700" b="1" spc="-175" dirty="0">
                <a:solidFill>
                  <a:srgbClr val="C00000"/>
                </a:solidFill>
                <a:latin typeface="Tahoma"/>
                <a:cs typeface="Tahoma"/>
              </a:rPr>
              <a:t>: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15</a:t>
            </a:r>
            <a:r>
              <a:rPr sz="1800" spc="-10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1800" spc="60" dirty="0">
                <a:solidFill>
                  <a:srgbClr val="C00000"/>
                </a:solidFill>
                <a:latin typeface="Tahoma"/>
                <a:cs typeface="Tahoma"/>
              </a:rPr>
              <a:t>500</a:t>
            </a:r>
            <a:r>
              <a:rPr sz="1800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34761" y="2152928"/>
            <a:ext cx="3209290" cy="6235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700" b="1" spc="-85" dirty="0">
                <a:solidFill>
                  <a:srgbClr val="006FC0"/>
                </a:solidFill>
                <a:latin typeface="Tahoma"/>
                <a:cs typeface="Tahoma"/>
              </a:rPr>
              <a:t>C</a:t>
            </a:r>
            <a:r>
              <a:rPr sz="1700" b="1" spc="-70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700" b="1" spc="-95" dirty="0">
                <a:solidFill>
                  <a:srgbClr val="006FC0"/>
                </a:solidFill>
                <a:latin typeface="Tahoma"/>
                <a:cs typeface="Tahoma"/>
              </a:rPr>
              <a:t>so</a:t>
            </a:r>
            <a:r>
              <a:rPr sz="1700" b="1" spc="-10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b="1" spc="-95" dirty="0">
                <a:solidFill>
                  <a:srgbClr val="006FC0"/>
                </a:solidFill>
                <a:latin typeface="Tahoma"/>
                <a:cs typeface="Tahoma"/>
              </a:rPr>
              <a:t>2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b="1" spc="-114" dirty="0">
                <a:solidFill>
                  <a:srgbClr val="006FC0"/>
                </a:solidFill>
                <a:latin typeface="Tahoma"/>
                <a:cs typeface="Tahoma"/>
              </a:rPr>
              <a:t>Renta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b="1" spc="-120" dirty="0">
                <a:solidFill>
                  <a:srgbClr val="006FC0"/>
                </a:solidFill>
                <a:latin typeface="Tahoma"/>
                <a:cs typeface="Tahoma"/>
              </a:rPr>
              <a:t>sal</a:t>
            </a:r>
            <a:r>
              <a:rPr sz="1700" b="1" spc="-145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700" b="1" spc="-95" dirty="0">
                <a:solidFill>
                  <a:srgbClr val="006FC0"/>
                </a:solidFill>
                <a:latin typeface="Tahoma"/>
                <a:cs typeface="Tahoma"/>
              </a:rPr>
              <a:t>r</a:t>
            </a:r>
            <a:r>
              <a:rPr sz="1700" b="1" spc="-100" dirty="0">
                <a:solidFill>
                  <a:srgbClr val="006FC0"/>
                </a:solidFill>
                <a:latin typeface="Tahoma"/>
                <a:cs typeface="Tahoma"/>
              </a:rPr>
              <a:t>iale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s</a:t>
            </a:r>
            <a:r>
              <a:rPr sz="1700" b="1" spc="-180" dirty="0">
                <a:solidFill>
                  <a:srgbClr val="006FC0"/>
                </a:solidFill>
                <a:latin typeface="Tahoma"/>
                <a:cs typeface="Tahoma"/>
              </a:rPr>
              <a:t>: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2</a:t>
            </a:r>
            <a:r>
              <a:rPr sz="1700" spc="50" dirty="0">
                <a:solidFill>
                  <a:srgbClr val="006FC0"/>
                </a:solidFill>
                <a:latin typeface="Tahoma"/>
                <a:cs typeface="Tahoma"/>
              </a:rPr>
              <a:t>4</a:t>
            </a:r>
            <a:r>
              <a:rPr sz="1700" spc="-114" dirty="0">
                <a:solidFill>
                  <a:srgbClr val="006FC0"/>
                </a:solidFill>
                <a:latin typeface="Tahoma"/>
                <a:cs typeface="Tahoma"/>
              </a:rPr>
              <a:t>.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5</a:t>
            </a:r>
            <a:r>
              <a:rPr sz="1700" spc="50" dirty="0">
                <a:solidFill>
                  <a:srgbClr val="006FC0"/>
                </a:solidFill>
                <a:latin typeface="Tahoma"/>
                <a:cs typeface="Tahoma"/>
              </a:rPr>
              <a:t>0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0</a:t>
            </a:r>
            <a:r>
              <a:rPr sz="1700" spc="-9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1800">
              <a:latin typeface="Tahoma"/>
              <a:cs typeface="Tahoma"/>
            </a:endParaRPr>
          </a:p>
          <a:p>
            <a:pPr marL="340360">
              <a:lnSpc>
                <a:spcPct val="100000"/>
              </a:lnSpc>
              <a:spcBef>
                <a:spcPts val="250"/>
              </a:spcBef>
            </a:pPr>
            <a:r>
              <a:rPr sz="1700" b="1" spc="-100" dirty="0">
                <a:solidFill>
                  <a:srgbClr val="006FC0"/>
                </a:solidFill>
                <a:latin typeface="Tahoma"/>
                <a:cs typeface="Tahoma"/>
              </a:rPr>
              <a:t>Base</a:t>
            </a:r>
            <a:r>
              <a:rPr sz="1700" b="1" spc="-10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impo</a:t>
            </a:r>
            <a:r>
              <a:rPr sz="1700" b="1" spc="-105" dirty="0">
                <a:solidFill>
                  <a:srgbClr val="006FC0"/>
                </a:solidFill>
                <a:latin typeface="Tahoma"/>
                <a:cs typeface="Tahoma"/>
              </a:rPr>
              <a:t>n</a:t>
            </a:r>
            <a:r>
              <a:rPr sz="1700" b="1" spc="-110" dirty="0">
                <a:solidFill>
                  <a:srgbClr val="006FC0"/>
                </a:solidFill>
                <a:latin typeface="Tahoma"/>
                <a:cs typeface="Tahoma"/>
              </a:rPr>
              <a:t>ible</a:t>
            </a:r>
            <a:r>
              <a:rPr sz="1700" b="1" spc="-95" dirty="0">
                <a:solidFill>
                  <a:srgbClr val="006FC0"/>
                </a:solidFill>
                <a:latin typeface="Tahoma"/>
                <a:cs typeface="Tahoma"/>
              </a:rPr>
              <a:t>: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2</a:t>
            </a:r>
            <a:r>
              <a:rPr sz="1700" spc="50" dirty="0">
                <a:solidFill>
                  <a:srgbClr val="006FC0"/>
                </a:solidFill>
                <a:latin typeface="Tahoma"/>
                <a:cs typeface="Tahoma"/>
              </a:rPr>
              <a:t>1</a:t>
            </a:r>
            <a:r>
              <a:rPr sz="1700" spc="-114" dirty="0">
                <a:solidFill>
                  <a:srgbClr val="006FC0"/>
                </a:solidFill>
                <a:latin typeface="Tahoma"/>
                <a:cs typeface="Tahoma"/>
              </a:rPr>
              <a:t>.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5</a:t>
            </a:r>
            <a:r>
              <a:rPr sz="1700" spc="50" dirty="0">
                <a:solidFill>
                  <a:srgbClr val="006FC0"/>
                </a:solidFill>
                <a:latin typeface="Tahoma"/>
                <a:cs typeface="Tahoma"/>
              </a:rPr>
              <a:t>0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0</a:t>
            </a:r>
            <a:r>
              <a:rPr sz="1700" spc="-12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700" spc="60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46216" y="6078131"/>
            <a:ext cx="2775585" cy="55118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434"/>
              </a:spcBef>
            </a:pPr>
            <a:r>
              <a:rPr sz="1500" b="1" spc="-65" dirty="0">
                <a:solidFill>
                  <a:srgbClr val="006FC0"/>
                </a:solidFill>
                <a:latin typeface="Tahoma"/>
                <a:cs typeface="Tahoma"/>
              </a:rPr>
              <a:t>Ahorro</a:t>
            </a:r>
            <a:r>
              <a:rPr sz="1500" b="1" spc="-10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500" b="1" spc="-65" dirty="0">
                <a:solidFill>
                  <a:srgbClr val="006FC0"/>
                </a:solidFill>
                <a:latin typeface="Tahoma"/>
                <a:cs typeface="Tahoma"/>
              </a:rPr>
              <a:t>i</a:t>
            </a:r>
            <a:r>
              <a:rPr sz="1500" b="1" spc="-80" dirty="0">
                <a:solidFill>
                  <a:srgbClr val="006FC0"/>
                </a:solidFill>
                <a:latin typeface="Tahoma"/>
                <a:cs typeface="Tahoma"/>
              </a:rPr>
              <a:t>ndi</a:t>
            </a:r>
            <a:r>
              <a:rPr sz="1500" b="1" spc="-85" dirty="0">
                <a:solidFill>
                  <a:srgbClr val="006FC0"/>
                </a:solidFill>
                <a:latin typeface="Tahoma"/>
                <a:cs typeface="Tahoma"/>
              </a:rPr>
              <a:t>v</a:t>
            </a:r>
            <a:r>
              <a:rPr sz="1500" b="1" spc="-65" dirty="0">
                <a:solidFill>
                  <a:srgbClr val="006FC0"/>
                </a:solidFill>
                <a:latin typeface="Tahoma"/>
                <a:cs typeface="Tahoma"/>
              </a:rPr>
              <a:t>i</a:t>
            </a:r>
            <a:r>
              <a:rPr sz="1500" b="1" spc="-95" dirty="0">
                <a:solidFill>
                  <a:srgbClr val="006FC0"/>
                </a:solidFill>
                <a:latin typeface="Tahoma"/>
                <a:cs typeface="Tahoma"/>
              </a:rPr>
              <a:t>d</a:t>
            </a:r>
            <a:r>
              <a:rPr sz="1500" b="1" spc="-105" dirty="0">
                <a:solidFill>
                  <a:srgbClr val="006FC0"/>
                </a:solidFill>
                <a:latin typeface="Tahoma"/>
                <a:cs typeface="Tahoma"/>
              </a:rPr>
              <a:t>ual</a:t>
            </a:r>
            <a:r>
              <a:rPr sz="1500" b="1" spc="-10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500" b="1" spc="-155" dirty="0">
                <a:solidFill>
                  <a:srgbClr val="006FC0"/>
                </a:solidFill>
                <a:latin typeface="Tahoma"/>
                <a:cs typeface="Tahoma"/>
              </a:rPr>
              <a:t>:</a:t>
            </a:r>
            <a:r>
              <a:rPr sz="1500" b="1" spc="-7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500" b="1" spc="-90" dirty="0">
                <a:latin typeface="Tahoma"/>
                <a:cs typeface="Tahoma"/>
              </a:rPr>
              <a:t>264</a:t>
            </a:r>
            <a:r>
              <a:rPr sz="1500" b="1" spc="-114" dirty="0">
                <a:latin typeface="Tahoma"/>
                <a:cs typeface="Tahoma"/>
              </a:rPr>
              <a:t>,</a:t>
            </a:r>
            <a:r>
              <a:rPr sz="1500" b="1" spc="-90" dirty="0">
                <a:latin typeface="Tahoma"/>
                <a:cs typeface="Tahoma"/>
              </a:rPr>
              <a:t>59</a:t>
            </a:r>
            <a:r>
              <a:rPr sz="1500" b="1" spc="-100" dirty="0">
                <a:latin typeface="Tahoma"/>
                <a:cs typeface="Tahoma"/>
              </a:rPr>
              <a:t> </a:t>
            </a:r>
            <a:r>
              <a:rPr sz="1500" b="1" spc="-90" dirty="0">
                <a:latin typeface="Tahoma"/>
                <a:cs typeface="Tahoma"/>
              </a:rPr>
              <a:t>euros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b="1" spc="-40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400" b="1" spc="-50" dirty="0">
                <a:solidFill>
                  <a:srgbClr val="006FC0"/>
                </a:solidFill>
                <a:latin typeface="Tahoma"/>
                <a:cs typeface="Tahoma"/>
              </a:rPr>
              <a:t>h</a:t>
            </a:r>
            <a:r>
              <a:rPr sz="1400" b="1" spc="-55" dirty="0">
                <a:solidFill>
                  <a:srgbClr val="006FC0"/>
                </a:solidFill>
                <a:latin typeface="Tahoma"/>
                <a:cs typeface="Tahoma"/>
              </a:rPr>
              <a:t>o</a:t>
            </a:r>
            <a:r>
              <a:rPr sz="1400" b="1" spc="-70" dirty="0">
                <a:solidFill>
                  <a:srgbClr val="006FC0"/>
                </a:solidFill>
                <a:latin typeface="Tahoma"/>
                <a:cs typeface="Tahoma"/>
              </a:rPr>
              <a:t>rro</a:t>
            </a:r>
            <a:r>
              <a:rPr sz="1400" b="1" spc="-80" dirty="0">
                <a:solidFill>
                  <a:srgbClr val="006FC0"/>
                </a:solidFill>
                <a:latin typeface="Tahoma"/>
                <a:cs typeface="Tahoma"/>
              </a:rPr>
              <a:t> de</a:t>
            </a:r>
            <a:r>
              <a:rPr sz="1400" b="1" spc="-8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006FC0"/>
                </a:solidFill>
                <a:latin typeface="Tahoma"/>
                <a:cs typeface="Tahoma"/>
              </a:rPr>
              <a:t>la</a:t>
            </a:r>
            <a:r>
              <a:rPr sz="1400" b="1" spc="-8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006FC0"/>
                </a:solidFill>
                <a:latin typeface="Tahoma"/>
                <a:cs typeface="Tahoma"/>
              </a:rPr>
              <a:t>f</a:t>
            </a:r>
            <a:r>
              <a:rPr sz="1400" b="1" spc="-95" dirty="0">
                <a:solidFill>
                  <a:srgbClr val="006FC0"/>
                </a:solidFill>
                <a:latin typeface="Tahoma"/>
                <a:cs typeface="Tahoma"/>
              </a:rPr>
              <a:t>amilia</a:t>
            </a:r>
            <a:r>
              <a:rPr sz="1400" b="1" spc="-10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b="1" spc="-145" dirty="0">
                <a:solidFill>
                  <a:srgbClr val="006FC0"/>
                </a:solidFill>
                <a:latin typeface="Tahoma"/>
                <a:cs typeface="Tahoma"/>
              </a:rPr>
              <a:t>:</a:t>
            </a:r>
            <a:r>
              <a:rPr sz="1400" b="1" spc="-7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latin typeface="Tahoma"/>
                <a:cs typeface="Tahoma"/>
              </a:rPr>
              <a:t>529</a:t>
            </a:r>
            <a:r>
              <a:rPr sz="1400" b="1" spc="-95" dirty="0">
                <a:latin typeface="Tahoma"/>
                <a:cs typeface="Tahoma"/>
              </a:rPr>
              <a:t>,1</a:t>
            </a:r>
            <a:r>
              <a:rPr sz="1400" b="1" spc="-80" dirty="0">
                <a:latin typeface="Tahoma"/>
                <a:cs typeface="Tahoma"/>
              </a:rPr>
              <a:t>8</a:t>
            </a:r>
            <a:r>
              <a:rPr sz="1400" b="1" spc="-100" dirty="0">
                <a:latin typeface="Tahoma"/>
                <a:cs typeface="Tahoma"/>
              </a:rPr>
              <a:t> </a:t>
            </a:r>
            <a:r>
              <a:rPr sz="1400" b="1" spc="-85" dirty="0">
                <a:latin typeface="Tahoma"/>
                <a:cs typeface="Tahoma"/>
              </a:rPr>
              <a:t>euros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370321" y="2778505"/>
          <a:ext cx="3099433" cy="3189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7050"/>
                <a:gridCol w="694689"/>
                <a:gridCol w="607694"/>
              </a:tblGrid>
              <a:tr h="20637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CONCEPTOS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</a:tr>
              <a:tr h="206502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IMPONIBLE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21.500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21.500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6501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LIQUIDABLE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21.500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21.500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06501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ES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1.538,25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1.538,25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1.527,07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1.494,48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 marR="449580">
                        <a:lnSpc>
                          <a:spcPts val="1080"/>
                        </a:lnSpc>
                      </a:pPr>
                      <a:r>
                        <a:rPr sz="9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9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RR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900" b="1" spc="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900" b="1" spc="-4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USTE  </a:t>
                      </a:r>
                      <a:r>
                        <a:rPr sz="900" b="1" spc="-2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TARIFA</a:t>
                      </a:r>
                      <a:r>
                        <a:rPr sz="900" b="1" spc="-3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CANARIA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32,59</a:t>
                      </a:r>
                      <a:r>
                        <a:rPr sz="9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 marR="48831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VIVIENDA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HABITUAL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9215" marR="48831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ESTUDIOS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1065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69215">
                        <a:lnSpc>
                          <a:spcPts val="994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ENFERMEDAD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36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 marR="21526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R  ALZA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PRE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 marR="491490">
                        <a:lnSpc>
                          <a:spcPts val="1080"/>
                        </a:lnSpc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AL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DEDUCCIONES  CANARIAS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195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427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70">
                <a:tc>
                  <a:txBody>
                    <a:bodyPr/>
                    <a:lstStyle/>
                    <a:p>
                      <a:pPr marL="69215" marR="246379">
                        <a:lnSpc>
                          <a:spcPts val="1080"/>
                        </a:lnSpc>
                      </a:pPr>
                      <a:r>
                        <a:rPr sz="9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AHORRO</a:t>
                      </a:r>
                      <a:r>
                        <a:rPr sz="900" b="1" spc="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900" b="1" spc="-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POR 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DEDUCCIONE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1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900" b="1" spc="-20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900" b="1" spc="-1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232</a:t>
                      </a:r>
                      <a:r>
                        <a:rPr sz="900" b="1" spc="-55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006FC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6463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LÍQ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1.332,07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1.067,48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8848725" y="6092068"/>
            <a:ext cx="2774315" cy="55308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445"/>
              </a:spcBef>
            </a:pPr>
            <a:r>
              <a:rPr sz="1500" b="1" spc="-65" dirty="0">
                <a:solidFill>
                  <a:srgbClr val="3A6450"/>
                </a:solidFill>
                <a:latin typeface="Tahoma"/>
                <a:cs typeface="Tahoma"/>
              </a:rPr>
              <a:t>Ahorro</a:t>
            </a:r>
            <a:r>
              <a:rPr sz="1500" b="1" spc="-10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500" b="1" spc="-65" dirty="0">
                <a:solidFill>
                  <a:srgbClr val="3A6450"/>
                </a:solidFill>
                <a:latin typeface="Tahoma"/>
                <a:cs typeface="Tahoma"/>
              </a:rPr>
              <a:t>i</a:t>
            </a:r>
            <a:r>
              <a:rPr sz="1500" b="1" spc="-80" dirty="0">
                <a:solidFill>
                  <a:srgbClr val="3A6450"/>
                </a:solidFill>
                <a:latin typeface="Tahoma"/>
                <a:cs typeface="Tahoma"/>
              </a:rPr>
              <a:t>ndi</a:t>
            </a:r>
            <a:r>
              <a:rPr sz="1500" b="1" spc="-85" dirty="0">
                <a:solidFill>
                  <a:srgbClr val="3A6450"/>
                </a:solidFill>
                <a:latin typeface="Tahoma"/>
                <a:cs typeface="Tahoma"/>
              </a:rPr>
              <a:t>v</a:t>
            </a:r>
            <a:r>
              <a:rPr sz="1500" b="1" spc="-65" dirty="0">
                <a:solidFill>
                  <a:srgbClr val="3A6450"/>
                </a:solidFill>
                <a:latin typeface="Tahoma"/>
                <a:cs typeface="Tahoma"/>
              </a:rPr>
              <a:t>i</a:t>
            </a:r>
            <a:r>
              <a:rPr sz="1500" b="1" spc="-95" dirty="0">
                <a:solidFill>
                  <a:srgbClr val="3A6450"/>
                </a:solidFill>
                <a:latin typeface="Tahoma"/>
                <a:cs typeface="Tahoma"/>
              </a:rPr>
              <a:t>d</a:t>
            </a:r>
            <a:r>
              <a:rPr sz="1500" b="1" spc="-105" dirty="0">
                <a:solidFill>
                  <a:srgbClr val="3A6450"/>
                </a:solidFill>
                <a:latin typeface="Tahoma"/>
                <a:cs typeface="Tahoma"/>
              </a:rPr>
              <a:t>ual</a:t>
            </a:r>
            <a:r>
              <a:rPr sz="1500" b="1" spc="-10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500" b="1" spc="-155" dirty="0">
                <a:solidFill>
                  <a:srgbClr val="3A6450"/>
                </a:solidFill>
                <a:latin typeface="Tahoma"/>
                <a:cs typeface="Tahoma"/>
              </a:rPr>
              <a:t>:</a:t>
            </a:r>
            <a:r>
              <a:rPr sz="1500" b="1" spc="-7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500" b="1" spc="-90" dirty="0">
                <a:latin typeface="Tahoma"/>
                <a:cs typeface="Tahoma"/>
              </a:rPr>
              <a:t>218</a:t>
            </a:r>
            <a:r>
              <a:rPr sz="1500" b="1" spc="-114" dirty="0">
                <a:latin typeface="Tahoma"/>
                <a:cs typeface="Tahoma"/>
              </a:rPr>
              <a:t>,</a:t>
            </a:r>
            <a:r>
              <a:rPr sz="1500" b="1" spc="-90" dirty="0">
                <a:latin typeface="Tahoma"/>
                <a:cs typeface="Tahoma"/>
              </a:rPr>
              <a:t>25</a:t>
            </a:r>
            <a:r>
              <a:rPr sz="1500" b="1" spc="-100" dirty="0">
                <a:latin typeface="Tahoma"/>
                <a:cs typeface="Tahoma"/>
              </a:rPr>
              <a:t> </a:t>
            </a:r>
            <a:r>
              <a:rPr sz="1500" b="1" spc="-90" dirty="0">
                <a:latin typeface="Tahoma"/>
                <a:cs typeface="Tahoma"/>
              </a:rPr>
              <a:t>euros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400" b="1" spc="-40" dirty="0">
                <a:solidFill>
                  <a:srgbClr val="3A6450"/>
                </a:solidFill>
                <a:latin typeface="Tahoma"/>
                <a:cs typeface="Tahoma"/>
              </a:rPr>
              <a:t>A</a:t>
            </a:r>
            <a:r>
              <a:rPr sz="1400" b="1" spc="-50" dirty="0">
                <a:solidFill>
                  <a:srgbClr val="3A6450"/>
                </a:solidFill>
                <a:latin typeface="Tahoma"/>
                <a:cs typeface="Tahoma"/>
              </a:rPr>
              <a:t>h</a:t>
            </a:r>
            <a:r>
              <a:rPr sz="1400" b="1" spc="-55" dirty="0">
                <a:solidFill>
                  <a:srgbClr val="3A6450"/>
                </a:solidFill>
                <a:latin typeface="Tahoma"/>
                <a:cs typeface="Tahoma"/>
              </a:rPr>
              <a:t>o</a:t>
            </a:r>
            <a:r>
              <a:rPr sz="1400" b="1" spc="-70" dirty="0">
                <a:solidFill>
                  <a:srgbClr val="3A6450"/>
                </a:solidFill>
                <a:latin typeface="Tahoma"/>
                <a:cs typeface="Tahoma"/>
              </a:rPr>
              <a:t>rro</a:t>
            </a:r>
            <a:r>
              <a:rPr sz="1400" b="1" spc="-80" dirty="0">
                <a:solidFill>
                  <a:srgbClr val="3A6450"/>
                </a:solidFill>
                <a:latin typeface="Tahoma"/>
                <a:cs typeface="Tahoma"/>
              </a:rPr>
              <a:t> de</a:t>
            </a:r>
            <a:r>
              <a:rPr sz="1400" b="1" spc="-8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3A6450"/>
                </a:solidFill>
                <a:latin typeface="Tahoma"/>
                <a:cs typeface="Tahoma"/>
              </a:rPr>
              <a:t>la</a:t>
            </a:r>
            <a:r>
              <a:rPr sz="1400" b="1" spc="-8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3A6450"/>
                </a:solidFill>
                <a:latin typeface="Tahoma"/>
                <a:cs typeface="Tahoma"/>
              </a:rPr>
              <a:t>f</a:t>
            </a:r>
            <a:r>
              <a:rPr sz="1400" b="1" spc="-95" dirty="0">
                <a:solidFill>
                  <a:srgbClr val="3A6450"/>
                </a:solidFill>
                <a:latin typeface="Tahoma"/>
                <a:cs typeface="Tahoma"/>
              </a:rPr>
              <a:t>amilia</a:t>
            </a:r>
            <a:r>
              <a:rPr sz="1400" b="1" spc="-10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b="1" spc="-145" dirty="0">
                <a:solidFill>
                  <a:srgbClr val="3A6450"/>
                </a:solidFill>
                <a:latin typeface="Tahoma"/>
                <a:cs typeface="Tahoma"/>
              </a:rPr>
              <a:t>:</a:t>
            </a:r>
            <a:r>
              <a:rPr sz="1400" b="1" spc="-7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latin typeface="Tahoma"/>
                <a:cs typeface="Tahoma"/>
              </a:rPr>
              <a:t>436</a:t>
            </a:r>
            <a:r>
              <a:rPr sz="1400" b="1" spc="-95" dirty="0">
                <a:latin typeface="Tahoma"/>
                <a:cs typeface="Tahoma"/>
              </a:rPr>
              <a:t>,5</a:t>
            </a:r>
            <a:r>
              <a:rPr sz="1400" b="1" spc="-80" dirty="0">
                <a:latin typeface="Tahoma"/>
                <a:cs typeface="Tahoma"/>
              </a:rPr>
              <a:t>0</a:t>
            </a:r>
            <a:r>
              <a:rPr sz="1400" b="1" spc="-100" dirty="0">
                <a:latin typeface="Tahoma"/>
                <a:cs typeface="Tahoma"/>
              </a:rPr>
              <a:t> </a:t>
            </a:r>
            <a:r>
              <a:rPr sz="1400" b="1" spc="-85" dirty="0">
                <a:latin typeface="Tahoma"/>
                <a:cs typeface="Tahoma"/>
              </a:rPr>
              <a:t>euros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8682481" y="2778505"/>
          <a:ext cx="3099433" cy="3190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7050"/>
                <a:gridCol w="694689"/>
                <a:gridCol w="607694"/>
              </a:tblGrid>
              <a:tr h="20751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CONCEPTOS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4A4A4"/>
                    </a:solidFill>
                  </a:tcPr>
                </a:tc>
              </a:tr>
              <a:tr h="207517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IMPONIBLE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40.000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40.000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751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LIQUIDABLE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40.000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40.000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0764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ES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4.481,25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4.481,25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751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ÍN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GR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4.431,75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4.339,50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850">
                        <a:lnSpc>
                          <a:spcPts val="1065"/>
                        </a:lnSpc>
                      </a:pPr>
                      <a:r>
                        <a:rPr sz="900" b="1" spc="-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AHORRO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2022</a:t>
                      </a:r>
                      <a:r>
                        <a:rPr sz="900" b="1" spc="-6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AJUSTE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9850">
                        <a:lnSpc>
                          <a:spcPts val="994"/>
                        </a:lnSpc>
                      </a:pPr>
                      <a:r>
                        <a:rPr sz="900" b="1" spc="-7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900" b="1" spc="-5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3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92,25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850" marR="48831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VIVIENDA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HABITUAL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850" marR="48831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CANARIA </a:t>
                      </a:r>
                      <a:r>
                        <a:rPr sz="900" spc="-2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ESTUDIOS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850" marR="41592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DEDUCCIÓN CANARIA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GASTOS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ENFERMEDAD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36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9850" marR="215265">
                        <a:lnSpc>
                          <a:spcPts val="1080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DEDUCCIÓ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R  ALZA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PRE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IOS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850">
                        <a:lnSpc>
                          <a:spcPts val="1065"/>
                        </a:lnSpc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TOTAL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DEDUCCIONES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ts val="994"/>
                        </a:lnSpc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CANARIAS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  <a:tr h="274294">
                <a:tc>
                  <a:txBody>
                    <a:bodyPr/>
                    <a:lstStyle/>
                    <a:p>
                      <a:pPr marL="69850" marR="245745">
                        <a:lnSpc>
                          <a:spcPts val="1080"/>
                        </a:lnSpc>
                      </a:pPr>
                      <a:r>
                        <a:rPr sz="900" b="1" spc="-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AHORRO</a:t>
                      </a:r>
                      <a:r>
                        <a:rPr sz="900" b="1" spc="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2022</a:t>
                      </a:r>
                      <a:r>
                        <a:rPr sz="900" b="1" spc="-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POR 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DEDUCCIONE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1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900" b="1" spc="-20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-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900" b="1" spc="-1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126</a:t>
                      </a:r>
                      <a:r>
                        <a:rPr sz="900" b="1" spc="-55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A645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0E0"/>
                    </a:solidFill>
                  </a:tcPr>
                </a:tc>
              </a:tr>
              <a:tr h="207543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spc="-5" dirty="0">
                          <a:latin typeface="Arial MT"/>
                          <a:cs typeface="Arial MT"/>
                        </a:rPr>
                        <a:t>CUO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LÍQ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IDA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CAN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ARIA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4.431,75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4.213,50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8876538" y="2109921"/>
            <a:ext cx="2753360" cy="67373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800" b="1" spc="-150" dirty="0">
                <a:solidFill>
                  <a:srgbClr val="3A6450"/>
                </a:solidFill>
                <a:latin typeface="Tahoma"/>
                <a:cs typeface="Tahoma"/>
              </a:rPr>
              <a:t>R</a:t>
            </a:r>
            <a:r>
              <a:rPr sz="1800" b="1" spc="-114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ntas</a:t>
            </a:r>
            <a:r>
              <a:rPr sz="1800" b="1" spc="-9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b="1" spc="-140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800" b="1" spc="-125" dirty="0">
                <a:solidFill>
                  <a:srgbClr val="3A6450"/>
                </a:solidFill>
                <a:latin typeface="Tahoma"/>
                <a:cs typeface="Tahoma"/>
              </a:rPr>
              <a:t>alaria</a:t>
            </a:r>
            <a:r>
              <a:rPr sz="1800" b="1" spc="-65" dirty="0">
                <a:solidFill>
                  <a:srgbClr val="3A6450"/>
                </a:solidFill>
                <a:latin typeface="Tahoma"/>
                <a:cs typeface="Tahoma"/>
              </a:rPr>
              <a:t>l</a:t>
            </a:r>
            <a:r>
              <a:rPr sz="1800" b="1" spc="-135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800" b="1" spc="-130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800" spc="-190" dirty="0">
                <a:solidFill>
                  <a:srgbClr val="3A6450"/>
                </a:solidFill>
                <a:latin typeface="Tahoma"/>
                <a:cs typeface="Tahoma"/>
              </a:rPr>
              <a:t>:</a:t>
            </a:r>
            <a:r>
              <a:rPr sz="1800" spc="-8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3A6450"/>
                </a:solidFill>
                <a:latin typeface="Tahoma"/>
                <a:cs typeface="Tahoma"/>
              </a:rPr>
              <a:t>45</a:t>
            </a:r>
            <a:r>
              <a:rPr sz="1800" spc="-10" dirty="0">
                <a:solidFill>
                  <a:srgbClr val="3A6450"/>
                </a:solidFill>
                <a:latin typeface="Tahoma"/>
                <a:cs typeface="Tahoma"/>
              </a:rPr>
              <a:t>.</a:t>
            </a:r>
            <a:r>
              <a:rPr sz="1800" spc="60" dirty="0">
                <a:solidFill>
                  <a:srgbClr val="3A6450"/>
                </a:solidFill>
                <a:latin typeface="Tahoma"/>
                <a:cs typeface="Tahoma"/>
              </a:rPr>
              <a:t>000</a:t>
            </a:r>
            <a:r>
              <a:rPr sz="1800" spc="-8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1800">
              <a:latin typeface="Tahoma"/>
              <a:cs typeface="Tahoma"/>
            </a:endParaRPr>
          </a:p>
          <a:p>
            <a:pPr marL="144780">
              <a:lnSpc>
                <a:spcPct val="100000"/>
              </a:lnSpc>
              <a:spcBef>
                <a:spcPts val="390"/>
              </a:spcBef>
            </a:pPr>
            <a:r>
              <a:rPr sz="1800" b="1" spc="-105" dirty="0">
                <a:solidFill>
                  <a:srgbClr val="3A6450"/>
                </a:solidFill>
                <a:latin typeface="Tahoma"/>
                <a:cs typeface="Tahoma"/>
              </a:rPr>
              <a:t>B</a:t>
            </a:r>
            <a:r>
              <a:rPr sz="1800" b="1" spc="-90" dirty="0">
                <a:solidFill>
                  <a:srgbClr val="3A6450"/>
                </a:solidFill>
                <a:latin typeface="Tahoma"/>
                <a:cs typeface="Tahoma"/>
              </a:rPr>
              <a:t>a</a:t>
            </a:r>
            <a:r>
              <a:rPr sz="1800" b="1" spc="-120" dirty="0">
                <a:solidFill>
                  <a:srgbClr val="3A6450"/>
                </a:solidFill>
                <a:latin typeface="Tahoma"/>
                <a:cs typeface="Tahoma"/>
              </a:rPr>
              <a:t>se</a:t>
            </a:r>
            <a:r>
              <a:rPr sz="1800" b="1" spc="-11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b="1" spc="-70" dirty="0">
                <a:solidFill>
                  <a:srgbClr val="3A6450"/>
                </a:solidFill>
                <a:latin typeface="Tahoma"/>
                <a:cs typeface="Tahoma"/>
              </a:rPr>
              <a:t>i</a:t>
            </a:r>
            <a:r>
              <a:rPr sz="1800" b="1" spc="-204" dirty="0">
                <a:solidFill>
                  <a:srgbClr val="3A6450"/>
                </a:solidFill>
                <a:latin typeface="Tahoma"/>
                <a:cs typeface="Tahoma"/>
              </a:rPr>
              <a:t>m</a:t>
            </a:r>
            <a:r>
              <a:rPr sz="1800" b="1" spc="-90" dirty="0">
                <a:solidFill>
                  <a:srgbClr val="3A6450"/>
                </a:solidFill>
                <a:latin typeface="Tahoma"/>
                <a:cs typeface="Tahoma"/>
              </a:rPr>
              <a:t>p</a:t>
            </a:r>
            <a:r>
              <a:rPr sz="1800" b="1" spc="-85" dirty="0">
                <a:solidFill>
                  <a:srgbClr val="3A6450"/>
                </a:solidFill>
                <a:latin typeface="Tahoma"/>
                <a:cs typeface="Tahoma"/>
              </a:rPr>
              <a:t>o</a:t>
            </a:r>
            <a:r>
              <a:rPr sz="1800" b="1" spc="-120" dirty="0">
                <a:solidFill>
                  <a:srgbClr val="3A6450"/>
                </a:solidFill>
                <a:latin typeface="Tahoma"/>
                <a:cs typeface="Tahoma"/>
              </a:rPr>
              <a:t>nible:</a:t>
            </a:r>
            <a:r>
              <a:rPr sz="1800" spc="30" dirty="0">
                <a:solidFill>
                  <a:srgbClr val="3A6450"/>
                </a:solidFill>
                <a:latin typeface="Tahoma"/>
                <a:cs typeface="Tahoma"/>
              </a:rPr>
              <a:t>40.000</a:t>
            </a:r>
            <a:r>
              <a:rPr sz="1800" spc="-9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800" spc="60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0" y="0"/>
            <a:ext cx="1714500" cy="6857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1661160" cy="3322320"/>
            <a:chOff x="0" y="0"/>
            <a:chExt cx="1661160" cy="332232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661159" cy="16611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661160"/>
              <a:ext cx="1661160" cy="1661160"/>
            </a:xfrm>
            <a:custGeom>
              <a:avLst/>
              <a:gdLst/>
              <a:ahLst/>
              <a:cxnLst/>
              <a:rect l="l" t="t" r="r" b="b"/>
              <a:pathLst>
                <a:path w="1661160" h="1661160">
                  <a:moveTo>
                    <a:pt x="1661160" y="0"/>
                  </a:moveTo>
                  <a:lnTo>
                    <a:pt x="0" y="0"/>
                  </a:lnTo>
                  <a:lnTo>
                    <a:pt x="0" y="1661160"/>
                  </a:lnTo>
                  <a:lnTo>
                    <a:pt x="1661160" y="1661160"/>
                  </a:lnTo>
                  <a:lnTo>
                    <a:pt x="1661160" y="0"/>
                  </a:lnTo>
                  <a:close/>
                </a:path>
              </a:pathLst>
            </a:custGeom>
            <a:solidFill>
              <a:srgbClr val="F7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289" y="3581409"/>
            <a:ext cx="1163998" cy="1079105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8871" y="3627159"/>
            <a:ext cx="206375" cy="341630"/>
          </a:xfrm>
          <a:custGeom>
            <a:avLst/>
            <a:gdLst/>
            <a:ahLst/>
            <a:cxnLst/>
            <a:rect l="l" t="t" r="r" b="b"/>
            <a:pathLst>
              <a:path w="206375" h="341629">
                <a:moveTo>
                  <a:pt x="205809" y="0"/>
                </a:moveTo>
                <a:lnTo>
                  <a:pt x="0" y="0"/>
                </a:lnTo>
                <a:lnTo>
                  <a:pt x="0" y="341273"/>
                </a:lnTo>
                <a:lnTo>
                  <a:pt x="205809" y="0"/>
                </a:lnTo>
                <a:close/>
              </a:path>
            </a:pathLst>
          </a:custGeom>
          <a:solidFill>
            <a:srgbClr val="9DB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8221" y="1802638"/>
            <a:ext cx="1251585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8100"/>
              </a:lnSpc>
              <a:spcBef>
                <a:spcPts val="355"/>
              </a:spcBef>
            </a:pPr>
            <a:r>
              <a:rPr sz="1800" b="1" i="1" spc="-40" dirty="0">
                <a:solidFill>
                  <a:srgbClr val="FFFFFF"/>
                </a:solidFill>
                <a:latin typeface="Trebuchet MS"/>
                <a:cs typeface="Trebuchet MS"/>
              </a:rPr>
              <a:t>Una </a:t>
            </a:r>
            <a:r>
              <a:rPr sz="1800" b="1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respuesta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85" dirty="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sz="1800" b="1" i="1" spc="-114" dirty="0">
                <a:solidFill>
                  <a:srgbClr val="FFFFFF"/>
                </a:solidFill>
                <a:latin typeface="Trebuchet MS"/>
                <a:cs typeface="Trebuchet MS"/>
              </a:rPr>
              <a:t>progreso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frente</a:t>
            </a:r>
            <a:r>
              <a:rPr sz="1800" b="1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b="1" i="1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b="1" i="1" spc="-110" dirty="0">
                <a:solidFill>
                  <a:srgbClr val="FFFFFF"/>
                </a:solidFill>
                <a:latin typeface="Trebuchet MS"/>
                <a:cs typeface="Trebuchet MS"/>
              </a:rPr>
              <a:t>las  </a:t>
            </a:r>
            <a:r>
              <a:rPr sz="1800" b="1" i="1" spc="-125" dirty="0">
                <a:solidFill>
                  <a:srgbClr val="FFFFFF"/>
                </a:solidFill>
                <a:latin typeface="Trebuchet MS"/>
                <a:cs typeface="Trebuchet MS"/>
              </a:rPr>
              <a:t>crisis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26293" y="1823466"/>
            <a:ext cx="1292860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5"/>
              </a:spcBef>
            </a:pPr>
            <a:r>
              <a:rPr sz="1400" b="1" spc="-40" dirty="0">
                <a:latin typeface="Tahoma"/>
                <a:cs typeface="Tahoma"/>
              </a:rPr>
              <a:t>A</a:t>
            </a:r>
            <a:r>
              <a:rPr sz="1400" b="1" spc="-50" dirty="0">
                <a:latin typeface="Tahoma"/>
                <a:cs typeface="Tahoma"/>
              </a:rPr>
              <a:t>h</a:t>
            </a:r>
            <a:r>
              <a:rPr sz="1400" b="1" spc="-55" dirty="0">
                <a:latin typeface="Tahoma"/>
                <a:cs typeface="Tahoma"/>
              </a:rPr>
              <a:t>o</a:t>
            </a:r>
            <a:r>
              <a:rPr sz="1400" b="1" spc="-80" dirty="0">
                <a:latin typeface="Tahoma"/>
                <a:cs typeface="Tahoma"/>
              </a:rPr>
              <a:t>rros</a:t>
            </a:r>
            <a:r>
              <a:rPr sz="1400" b="1" spc="-75" dirty="0">
                <a:latin typeface="Tahoma"/>
                <a:cs typeface="Tahoma"/>
              </a:rPr>
              <a:t> </a:t>
            </a:r>
            <a:r>
              <a:rPr sz="1400" b="1" spc="80" dirty="0">
                <a:latin typeface="Tahoma"/>
                <a:cs typeface="Tahoma"/>
              </a:rPr>
              <a:t>M</a:t>
            </a:r>
            <a:r>
              <a:rPr sz="1400" b="1" spc="-85" dirty="0">
                <a:latin typeface="Tahoma"/>
                <a:cs typeface="Tahoma"/>
              </a:rPr>
              <a:t>adrid</a:t>
            </a:r>
            <a:endParaRPr sz="1400">
              <a:latin typeface="Tahoma"/>
              <a:cs typeface="Tahoma"/>
            </a:endParaRPr>
          </a:p>
          <a:p>
            <a:pPr marR="6350" algn="r">
              <a:lnSpc>
                <a:spcPct val="100000"/>
              </a:lnSpc>
            </a:pPr>
            <a:r>
              <a:rPr sz="1400" spc="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400" dirty="0">
                <a:solidFill>
                  <a:srgbClr val="C00000"/>
                </a:solidFill>
                <a:latin typeface="Tahoma"/>
                <a:cs typeface="Tahoma"/>
              </a:rPr>
              <a:t>enta</a:t>
            </a:r>
            <a:r>
              <a:rPr sz="1400" spc="-9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C00000"/>
                </a:solidFill>
                <a:latin typeface="Tahoma"/>
                <a:cs typeface="Tahoma"/>
              </a:rPr>
              <a:t>20</a:t>
            </a:r>
            <a:r>
              <a:rPr sz="1400" spc="5" dirty="0">
                <a:solidFill>
                  <a:srgbClr val="C00000"/>
                </a:solidFill>
                <a:latin typeface="Tahoma"/>
                <a:cs typeface="Tahoma"/>
              </a:rPr>
              <a:t>.</a:t>
            </a:r>
            <a:r>
              <a:rPr sz="1400" spc="50" dirty="0">
                <a:solidFill>
                  <a:srgbClr val="C00000"/>
                </a:solidFill>
                <a:latin typeface="Tahoma"/>
                <a:cs typeface="Tahoma"/>
              </a:rPr>
              <a:t>000</a:t>
            </a:r>
            <a:r>
              <a:rPr sz="1400" spc="-1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spc="50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14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</a:pPr>
            <a:r>
              <a:rPr sz="1400" b="1" spc="-80" dirty="0">
                <a:solidFill>
                  <a:srgbClr val="C00000"/>
                </a:solidFill>
                <a:latin typeface="Tahoma"/>
                <a:cs typeface="Tahoma"/>
              </a:rPr>
              <a:t>80</a:t>
            </a:r>
            <a:r>
              <a:rPr sz="1400" b="1" spc="-7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C00000"/>
                </a:solidFill>
                <a:latin typeface="Tahoma"/>
                <a:cs typeface="Tahoma"/>
              </a:rPr>
              <a:t>eur</a:t>
            </a:r>
            <a:r>
              <a:rPr sz="1400" b="1" spc="-85" dirty="0">
                <a:solidFill>
                  <a:srgbClr val="C00000"/>
                </a:solidFill>
                <a:latin typeface="Tahoma"/>
                <a:cs typeface="Tahoma"/>
              </a:rPr>
              <a:t>os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784205" y="2676601"/>
            <a:ext cx="123507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006FC0"/>
                </a:solidFill>
                <a:latin typeface="Tahoma"/>
                <a:cs typeface="Tahoma"/>
              </a:rPr>
              <a:t>R</a:t>
            </a:r>
            <a:r>
              <a:rPr sz="1400" spc="15" dirty="0">
                <a:solidFill>
                  <a:srgbClr val="006FC0"/>
                </a:solidFill>
                <a:latin typeface="Tahoma"/>
                <a:cs typeface="Tahoma"/>
              </a:rPr>
              <a:t>en</a:t>
            </a:r>
            <a:r>
              <a:rPr sz="1400" spc="5" dirty="0">
                <a:solidFill>
                  <a:srgbClr val="006FC0"/>
                </a:solidFill>
                <a:latin typeface="Tahoma"/>
                <a:cs typeface="Tahoma"/>
              </a:rPr>
              <a:t>t</a:t>
            </a:r>
            <a:r>
              <a:rPr sz="1400" spc="-40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400" spc="-9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006FC0"/>
                </a:solidFill>
                <a:latin typeface="Tahoma"/>
                <a:cs typeface="Tahoma"/>
              </a:rPr>
              <a:t>32.</a:t>
            </a:r>
            <a:r>
              <a:rPr sz="1400" spc="50" dirty="0">
                <a:solidFill>
                  <a:srgbClr val="006FC0"/>
                </a:solidFill>
                <a:latin typeface="Tahoma"/>
                <a:cs typeface="Tahoma"/>
              </a:rPr>
              <a:t>000</a:t>
            </a:r>
            <a:r>
              <a:rPr sz="1400" spc="-10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spc="50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14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</a:pPr>
            <a:r>
              <a:rPr sz="1400" b="1" spc="-80" dirty="0">
                <a:solidFill>
                  <a:srgbClr val="006FC0"/>
                </a:solidFill>
                <a:latin typeface="Tahoma"/>
                <a:cs typeface="Tahoma"/>
              </a:rPr>
              <a:t>154</a:t>
            </a:r>
            <a:r>
              <a:rPr sz="1400" b="1" spc="-8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006FC0"/>
                </a:solidFill>
                <a:latin typeface="Tahoma"/>
                <a:cs typeface="Tahoma"/>
              </a:rPr>
              <a:t>eur</a:t>
            </a:r>
            <a:r>
              <a:rPr sz="1400" b="1" spc="-85" dirty="0">
                <a:solidFill>
                  <a:srgbClr val="006FC0"/>
                </a:solidFill>
                <a:latin typeface="Tahoma"/>
                <a:cs typeface="Tahoma"/>
              </a:rPr>
              <a:t>os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784205" y="3317239"/>
            <a:ext cx="123507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solidFill>
                  <a:srgbClr val="3A6450"/>
                </a:solidFill>
                <a:latin typeface="Tahoma"/>
                <a:cs typeface="Tahoma"/>
              </a:rPr>
              <a:t>R</a:t>
            </a:r>
            <a:r>
              <a:rPr sz="1400" dirty="0">
                <a:solidFill>
                  <a:srgbClr val="3A6450"/>
                </a:solidFill>
                <a:latin typeface="Tahoma"/>
                <a:cs typeface="Tahoma"/>
              </a:rPr>
              <a:t>enta</a:t>
            </a:r>
            <a:r>
              <a:rPr sz="1400" spc="-9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3A6450"/>
                </a:solidFill>
                <a:latin typeface="Tahoma"/>
                <a:cs typeface="Tahoma"/>
              </a:rPr>
              <a:t>90</a:t>
            </a:r>
            <a:r>
              <a:rPr sz="1400" spc="5" dirty="0">
                <a:solidFill>
                  <a:srgbClr val="3A6450"/>
                </a:solidFill>
                <a:latin typeface="Tahoma"/>
                <a:cs typeface="Tahoma"/>
              </a:rPr>
              <a:t>.</a:t>
            </a:r>
            <a:r>
              <a:rPr sz="1400" spc="50" dirty="0">
                <a:solidFill>
                  <a:srgbClr val="3A6450"/>
                </a:solidFill>
                <a:latin typeface="Tahoma"/>
                <a:cs typeface="Tahoma"/>
              </a:rPr>
              <a:t>000</a:t>
            </a:r>
            <a:r>
              <a:rPr sz="1400" spc="-10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spc="50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1400">
              <a:latin typeface="Tahoma"/>
              <a:cs typeface="Tahoma"/>
            </a:endParaRPr>
          </a:p>
          <a:p>
            <a:pPr marR="5080" algn="r">
              <a:lnSpc>
                <a:spcPct val="100000"/>
              </a:lnSpc>
            </a:pPr>
            <a:r>
              <a:rPr sz="1400" b="1" spc="-80" dirty="0">
                <a:solidFill>
                  <a:srgbClr val="3A6450"/>
                </a:solidFill>
                <a:latin typeface="Tahoma"/>
                <a:cs typeface="Tahoma"/>
              </a:rPr>
              <a:t>577</a:t>
            </a:r>
            <a:r>
              <a:rPr sz="1400" b="1" spc="-8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3A6450"/>
                </a:solidFill>
                <a:latin typeface="Tahoma"/>
                <a:cs typeface="Tahoma"/>
              </a:rPr>
              <a:t>eur</a:t>
            </a:r>
            <a:r>
              <a:rPr sz="1400" b="1" spc="-85" dirty="0">
                <a:solidFill>
                  <a:srgbClr val="3A6450"/>
                </a:solidFill>
                <a:latin typeface="Tahoma"/>
                <a:cs typeface="Tahoma"/>
              </a:rPr>
              <a:t>os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75417" y="5025897"/>
            <a:ext cx="14433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80" marR="5080" indent="-147955" algn="r">
              <a:lnSpc>
                <a:spcPct val="100000"/>
              </a:lnSpc>
              <a:spcBef>
                <a:spcPts val="95"/>
              </a:spcBef>
            </a:pPr>
            <a:r>
              <a:rPr sz="1000" spc="-100" dirty="0">
                <a:latin typeface="Tahoma"/>
                <a:cs typeface="Tahoma"/>
              </a:rPr>
              <a:t>(</a:t>
            </a:r>
            <a:r>
              <a:rPr sz="1000" spc="-150" dirty="0">
                <a:latin typeface="Tahoma"/>
                <a:cs typeface="Tahoma"/>
              </a:rPr>
              <a:t>*</a:t>
            </a:r>
            <a:r>
              <a:rPr sz="1000" spc="-120" dirty="0">
                <a:latin typeface="Tahoma"/>
                <a:cs typeface="Tahoma"/>
              </a:rPr>
              <a:t>)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Eje</a:t>
            </a:r>
            <a:r>
              <a:rPr sz="1000" spc="-30" dirty="0">
                <a:latin typeface="Tahoma"/>
                <a:cs typeface="Tahoma"/>
              </a:rPr>
              <a:t>m</a:t>
            </a:r>
            <a:r>
              <a:rPr sz="1000" spc="5" dirty="0">
                <a:latin typeface="Tahoma"/>
                <a:cs typeface="Tahoma"/>
              </a:rPr>
              <a:t>pl</a:t>
            </a:r>
            <a:r>
              <a:rPr sz="1000" spc="20" dirty="0">
                <a:latin typeface="Tahoma"/>
                <a:cs typeface="Tahoma"/>
              </a:rPr>
              <a:t>o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p</a:t>
            </a:r>
            <a:r>
              <a:rPr sz="1000" spc="-10" dirty="0">
                <a:latin typeface="Tahoma"/>
                <a:cs typeface="Tahoma"/>
              </a:rPr>
              <a:t>u</a:t>
            </a:r>
            <a:r>
              <a:rPr sz="1000" spc="-5" dirty="0">
                <a:latin typeface="Tahoma"/>
                <a:cs typeface="Tahoma"/>
              </a:rPr>
              <a:t>b</a:t>
            </a:r>
            <a:r>
              <a:rPr sz="1000" spc="5" dirty="0">
                <a:latin typeface="Tahoma"/>
                <a:cs typeface="Tahoma"/>
              </a:rPr>
              <a:t>l</a:t>
            </a:r>
            <a:r>
              <a:rPr sz="1000" spc="10" dirty="0">
                <a:latin typeface="Tahoma"/>
                <a:cs typeface="Tahoma"/>
              </a:rPr>
              <a:t>ic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d</a:t>
            </a:r>
            <a:r>
              <a:rPr sz="1000" spc="20" dirty="0">
                <a:latin typeface="Tahoma"/>
                <a:cs typeface="Tahoma"/>
              </a:rPr>
              <a:t>o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p</a:t>
            </a:r>
            <a:r>
              <a:rPr sz="1000" spc="10" dirty="0">
                <a:latin typeface="Tahoma"/>
                <a:cs typeface="Tahoma"/>
              </a:rPr>
              <a:t>or  </a:t>
            </a:r>
            <a:r>
              <a:rPr sz="1000" dirty="0">
                <a:latin typeface="Tahoma"/>
                <a:cs typeface="Tahoma"/>
              </a:rPr>
              <a:t>el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spc="60" dirty="0">
                <a:latin typeface="Tahoma"/>
                <a:cs typeface="Tahoma"/>
              </a:rPr>
              <a:t>G</a:t>
            </a:r>
            <a:r>
              <a:rPr sz="1000" spc="10" dirty="0">
                <a:latin typeface="Tahoma"/>
                <a:cs typeface="Tahoma"/>
              </a:rPr>
              <a:t>o</a:t>
            </a:r>
            <a:r>
              <a:rPr sz="1000" dirty="0">
                <a:latin typeface="Tahoma"/>
                <a:cs typeface="Tahoma"/>
              </a:rPr>
              <a:t>b</a:t>
            </a:r>
            <a:r>
              <a:rPr sz="1000" spc="5" dirty="0">
                <a:latin typeface="Tahoma"/>
                <a:cs typeface="Tahoma"/>
              </a:rPr>
              <a:t>ie</a:t>
            </a:r>
            <a:r>
              <a:rPr sz="1000" dirty="0">
                <a:latin typeface="Tahoma"/>
                <a:cs typeface="Tahoma"/>
              </a:rPr>
              <a:t>r</a:t>
            </a:r>
            <a:r>
              <a:rPr sz="1000" spc="-10" dirty="0">
                <a:latin typeface="Tahoma"/>
                <a:cs typeface="Tahoma"/>
              </a:rPr>
              <a:t>n</a:t>
            </a:r>
            <a:r>
              <a:rPr sz="1000" spc="20" dirty="0">
                <a:latin typeface="Tahoma"/>
                <a:cs typeface="Tahoma"/>
              </a:rPr>
              <a:t>o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de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70" dirty="0">
                <a:latin typeface="Tahoma"/>
                <a:cs typeface="Tahoma"/>
              </a:rPr>
              <a:t>M</a:t>
            </a:r>
            <a:r>
              <a:rPr sz="1000" spc="45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d</a:t>
            </a:r>
            <a:r>
              <a:rPr sz="1000" spc="5" dirty="0">
                <a:latin typeface="Tahoma"/>
                <a:cs typeface="Tahoma"/>
              </a:rPr>
              <a:t>rid</a:t>
            </a:r>
            <a:endParaRPr sz="1000">
              <a:latin typeface="Tahoma"/>
              <a:cs typeface="Tahoma"/>
            </a:endParaRPr>
          </a:p>
          <a:p>
            <a:pPr marL="12700" marR="5715" indent="665480" algn="r">
              <a:lnSpc>
                <a:spcPct val="100000"/>
              </a:lnSpc>
              <a:spcBef>
                <a:spcPts val="5"/>
              </a:spcBef>
            </a:pPr>
            <a:r>
              <a:rPr sz="1000" spc="5" dirty="0">
                <a:latin typeface="Tahoma"/>
                <a:cs typeface="Tahoma"/>
              </a:rPr>
              <a:t>p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15" dirty="0">
                <a:latin typeface="Tahoma"/>
                <a:cs typeface="Tahoma"/>
              </a:rPr>
              <a:t>ra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10" dirty="0">
                <a:latin typeface="Tahoma"/>
                <a:cs typeface="Tahoma"/>
              </a:rPr>
              <a:t>c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5" dirty="0">
                <a:latin typeface="Tahoma"/>
                <a:cs typeface="Tahoma"/>
              </a:rPr>
              <a:t>sos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de  </a:t>
            </a:r>
            <a:r>
              <a:rPr sz="1000" spc="5" dirty="0">
                <a:latin typeface="Tahoma"/>
                <a:cs typeface="Tahoma"/>
              </a:rPr>
              <a:t>contribuyente </a:t>
            </a:r>
            <a:r>
              <a:rPr sz="1000" spc="10" dirty="0">
                <a:latin typeface="Tahoma"/>
                <a:cs typeface="Tahoma"/>
              </a:rPr>
              <a:t>con </a:t>
            </a:r>
            <a:r>
              <a:rPr sz="1000" dirty="0">
                <a:latin typeface="Tahoma"/>
                <a:cs typeface="Tahoma"/>
              </a:rPr>
              <a:t>dos 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hijos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15" dirty="0">
                <a:latin typeface="Tahoma"/>
                <a:cs typeface="Tahoma"/>
              </a:rPr>
              <a:t>y</a:t>
            </a:r>
            <a:r>
              <a:rPr sz="1000" spc="-7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menor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de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65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años.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Se</a:t>
            </a:r>
            <a:r>
              <a:rPr sz="1000" spc="-75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incl</a:t>
            </a:r>
            <a:r>
              <a:rPr sz="1000" spc="-10" dirty="0">
                <a:latin typeface="Tahoma"/>
                <a:cs typeface="Tahoma"/>
              </a:rPr>
              <a:t>u</a:t>
            </a:r>
            <a:r>
              <a:rPr sz="1000" spc="5" dirty="0">
                <a:latin typeface="Tahoma"/>
                <a:cs typeface="Tahoma"/>
              </a:rPr>
              <a:t>ye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l</a:t>
            </a:r>
            <a:r>
              <a:rPr sz="1000" spc="-30" dirty="0">
                <a:latin typeface="Tahoma"/>
                <a:cs typeface="Tahoma"/>
              </a:rPr>
              <a:t>a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</a:t>
            </a:r>
            <a:r>
              <a:rPr sz="1000" dirty="0">
                <a:latin typeface="Tahoma"/>
                <a:cs typeface="Tahoma"/>
              </a:rPr>
              <a:t>e</a:t>
            </a:r>
            <a:r>
              <a:rPr sz="1000" spc="-5" dirty="0">
                <a:latin typeface="Tahoma"/>
                <a:cs typeface="Tahoma"/>
              </a:rPr>
              <a:t>b</a:t>
            </a:r>
            <a:r>
              <a:rPr sz="1000" spc="-35" dirty="0">
                <a:latin typeface="Tahoma"/>
                <a:cs typeface="Tahoma"/>
              </a:rPr>
              <a:t>a</a:t>
            </a:r>
            <a:r>
              <a:rPr sz="1000" spc="-40" dirty="0">
                <a:latin typeface="Tahoma"/>
                <a:cs typeface="Tahoma"/>
              </a:rPr>
              <a:t>ja </a:t>
            </a:r>
            <a:r>
              <a:rPr sz="1000" spc="-5" dirty="0">
                <a:latin typeface="Tahoma"/>
                <a:cs typeface="Tahoma"/>
              </a:rPr>
              <a:t>de  </a:t>
            </a:r>
            <a:r>
              <a:rPr sz="1000" dirty="0">
                <a:latin typeface="Tahoma"/>
                <a:cs typeface="Tahoma"/>
              </a:rPr>
              <a:t>medio </a:t>
            </a:r>
            <a:r>
              <a:rPr sz="1000" spc="5" dirty="0">
                <a:latin typeface="Tahoma"/>
                <a:cs typeface="Tahoma"/>
              </a:rPr>
              <a:t>punto </a:t>
            </a:r>
            <a:r>
              <a:rPr sz="1000" spc="-5" dirty="0">
                <a:latin typeface="Tahoma"/>
                <a:cs typeface="Tahoma"/>
              </a:rPr>
              <a:t>en </a:t>
            </a:r>
            <a:r>
              <a:rPr sz="1000" dirty="0">
                <a:latin typeface="Tahoma"/>
                <a:cs typeface="Tahoma"/>
              </a:rPr>
              <a:t>el </a:t>
            </a:r>
            <a:r>
              <a:rPr sz="1000" spc="-5" dirty="0">
                <a:latin typeface="Tahoma"/>
                <a:cs typeface="Tahoma"/>
              </a:rPr>
              <a:t>IRPF 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aprobada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este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año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908810" y="397205"/>
            <a:ext cx="549973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70" dirty="0"/>
              <a:t>Progresividad</a:t>
            </a:r>
            <a:r>
              <a:rPr sz="4300" spc="-220" dirty="0"/>
              <a:t> </a:t>
            </a:r>
            <a:r>
              <a:rPr sz="4300" spc="-295" dirty="0"/>
              <a:t>probada</a:t>
            </a:r>
            <a:endParaRPr sz="4300"/>
          </a:p>
        </p:txBody>
      </p:sp>
      <p:sp>
        <p:nvSpPr>
          <p:cNvPr id="14" name="object 14"/>
          <p:cNvSpPr txBox="1"/>
          <p:nvPr/>
        </p:nvSpPr>
        <p:spPr>
          <a:xfrm>
            <a:off x="1908810" y="1194053"/>
            <a:ext cx="8013700" cy="1622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20" dirty="0">
                <a:latin typeface="Tahoma"/>
                <a:cs typeface="Tahoma"/>
              </a:rPr>
              <a:t>El </a:t>
            </a:r>
            <a:r>
              <a:rPr sz="1800" spc="-5" dirty="0">
                <a:latin typeface="Tahoma"/>
                <a:cs typeface="Tahoma"/>
              </a:rPr>
              <a:t>ejemplo </a:t>
            </a:r>
            <a:r>
              <a:rPr sz="1800" dirty="0">
                <a:latin typeface="Tahoma"/>
                <a:cs typeface="Tahoma"/>
              </a:rPr>
              <a:t>planteado </a:t>
            </a:r>
            <a:r>
              <a:rPr sz="1800" spc="-5" dirty="0">
                <a:latin typeface="Tahoma"/>
                <a:cs typeface="Tahoma"/>
              </a:rPr>
              <a:t>revela </a:t>
            </a:r>
            <a:r>
              <a:rPr sz="1800" spc="-25" dirty="0">
                <a:latin typeface="Tahoma"/>
                <a:cs typeface="Tahoma"/>
              </a:rPr>
              <a:t>la </a:t>
            </a:r>
            <a:r>
              <a:rPr sz="1800" dirty="0">
                <a:latin typeface="Tahoma"/>
                <a:cs typeface="Tahoma"/>
              </a:rPr>
              <a:t>progresividad </a:t>
            </a:r>
            <a:r>
              <a:rPr sz="1800" spc="10" dirty="0">
                <a:latin typeface="Tahoma"/>
                <a:cs typeface="Tahoma"/>
              </a:rPr>
              <a:t>del </a:t>
            </a:r>
            <a:r>
              <a:rPr sz="1800" spc="-20" dirty="0">
                <a:latin typeface="Tahoma"/>
                <a:cs typeface="Tahoma"/>
              </a:rPr>
              <a:t>ajuste </a:t>
            </a:r>
            <a:r>
              <a:rPr sz="1800" spc="10" dirty="0">
                <a:latin typeface="Tahoma"/>
                <a:cs typeface="Tahoma"/>
              </a:rPr>
              <a:t>fiscal </a:t>
            </a:r>
            <a:r>
              <a:rPr sz="1800" spc="15" dirty="0">
                <a:latin typeface="Tahoma"/>
                <a:cs typeface="Tahoma"/>
              </a:rPr>
              <a:t>incluido </a:t>
            </a:r>
            <a:r>
              <a:rPr sz="1800" dirty="0">
                <a:latin typeface="Tahoma"/>
                <a:cs typeface="Tahoma"/>
              </a:rPr>
              <a:t>en </a:t>
            </a:r>
            <a:r>
              <a:rPr sz="1800" spc="5" dirty="0">
                <a:latin typeface="Tahoma"/>
                <a:cs typeface="Tahoma"/>
              </a:rPr>
              <a:t>los 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Presupuestos de </a:t>
            </a:r>
            <a:r>
              <a:rPr sz="1800" spc="65" dirty="0">
                <a:latin typeface="Tahoma"/>
                <a:cs typeface="Tahoma"/>
              </a:rPr>
              <a:t>2023 </a:t>
            </a:r>
            <a:r>
              <a:rPr sz="1800" spc="30" dirty="0">
                <a:latin typeface="Tahoma"/>
                <a:cs typeface="Tahoma"/>
              </a:rPr>
              <a:t>y </a:t>
            </a:r>
            <a:r>
              <a:rPr sz="1800" spc="15" dirty="0">
                <a:latin typeface="Tahoma"/>
                <a:cs typeface="Tahoma"/>
              </a:rPr>
              <a:t>certifica </a:t>
            </a:r>
            <a:r>
              <a:rPr sz="1800" spc="-25" dirty="0">
                <a:latin typeface="Tahoma"/>
                <a:cs typeface="Tahoma"/>
              </a:rPr>
              <a:t>la </a:t>
            </a:r>
            <a:r>
              <a:rPr sz="1800" spc="-10" dirty="0">
                <a:latin typeface="Tahoma"/>
                <a:cs typeface="Tahoma"/>
              </a:rPr>
              <a:t>apuesta </a:t>
            </a:r>
            <a:r>
              <a:rPr sz="1800" spc="10" dirty="0">
                <a:latin typeface="Tahoma"/>
                <a:cs typeface="Tahoma"/>
              </a:rPr>
              <a:t>del </a:t>
            </a:r>
            <a:r>
              <a:rPr sz="1800" spc="30" dirty="0">
                <a:latin typeface="Tahoma"/>
                <a:cs typeface="Tahoma"/>
              </a:rPr>
              <a:t>Gobierno </a:t>
            </a:r>
            <a:r>
              <a:rPr sz="1800" spc="20" dirty="0">
                <a:latin typeface="Tahoma"/>
                <a:cs typeface="Tahoma"/>
              </a:rPr>
              <a:t>por </a:t>
            </a:r>
            <a:r>
              <a:rPr sz="1800" spc="-10" dirty="0">
                <a:latin typeface="Tahoma"/>
                <a:cs typeface="Tahoma"/>
              </a:rPr>
              <a:t>ayudar </a:t>
            </a:r>
            <a:r>
              <a:rPr sz="1800" spc="-35" dirty="0">
                <a:latin typeface="Tahoma"/>
                <a:cs typeface="Tahoma"/>
              </a:rPr>
              <a:t>más </a:t>
            </a:r>
            <a:r>
              <a:rPr sz="1800" spc="-55" dirty="0">
                <a:latin typeface="Tahoma"/>
                <a:cs typeface="Tahoma"/>
              </a:rPr>
              <a:t>a 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quien</a:t>
            </a:r>
            <a:r>
              <a:rPr sz="1800" spc="-1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menos</a:t>
            </a:r>
            <a:r>
              <a:rPr sz="1800" spc="-11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tiene.</a:t>
            </a:r>
            <a:endParaRPr sz="1800">
              <a:latin typeface="Tahoma"/>
              <a:cs typeface="Tahoma"/>
            </a:endParaRPr>
          </a:p>
          <a:p>
            <a:pPr marL="331470" algn="ctr">
              <a:lnSpc>
                <a:spcPct val="100000"/>
              </a:lnSpc>
              <a:spcBef>
                <a:spcPts val="1525"/>
              </a:spcBef>
            </a:pPr>
            <a:r>
              <a:rPr sz="1800" b="1" spc="-65" dirty="0">
                <a:latin typeface="Tahoma"/>
                <a:cs typeface="Tahoma"/>
              </a:rPr>
              <a:t>BASE</a:t>
            </a:r>
            <a:r>
              <a:rPr sz="1800" b="1" spc="-95" dirty="0">
                <a:latin typeface="Tahoma"/>
                <a:cs typeface="Tahoma"/>
              </a:rPr>
              <a:t> </a:t>
            </a:r>
            <a:r>
              <a:rPr sz="1800" b="1" spc="-350" dirty="0">
                <a:latin typeface="Tahoma"/>
                <a:cs typeface="Tahoma"/>
              </a:rPr>
              <a:t>I</a:t>
            </a:r>
            <a:r>
              <a:rPr sz="1800" b="1" spc="20" dirty="0">
                <a:latin typeface="Tahoma"/>
                <a:cs typeface="Tahoma"/>
              </a:rPr>
              <a:t>MPO</a:t>
            </a:r>
            <a:r>
              <a:rPr sz="1800" b="1" spc="25" dirty="0">
                <a:latin typeface="Tahoma"/>
                <a:cs typeface="Tahoma"/>
              </a:rPr>
              <a:t>N</a:t>
            </a:r>
            <a:r>
              <a:rPr sz="1800" b="1" spc="-350" dirty="0">
                <a:latin typeface="Tahoma"/>
                <a:cs typeface="Tahoma"/>
              </a:rPr>
              <a:t>I</a:t>
            </a:r>
            <a:r>
              <a:rPr sz="1800" b="1" spc="-75" dirty="0">
                <a:latin typeface="Tahoma"/>
                <a:cs typeface="Tahoma"/>
              </a:rPr>
              <a:t>BLE </a:t>
            </a:r>
            <a:r>
              <a:rPr sz="1800" b="1" spc="-100" dirty="0">
                <a:latin typeface="Tahoma"/>
                <a:cs typeface="Tahoma"/>
              </a:rPr>
              <a:t>indivi</a:t>
            </a:r>
            <a:r>
              <a:rPr sz="1800" b="1" spc="-145" dirty="0">
                <a:latin typeface="Tahoma"/>
                <a:cs typeface="Tahoma"/>
              </a:rPr>
              <a:t>d</a:t>
            </a:r>
            <a:r>
              <a:rPr sz="1800" b="1" spc="-135" dirty="0">
                <a:latin typeface="Tahoma"/>
                <a:cs typeface="Tahoma"/>
              </a:rPr>
              <a:t>ual</a:t>
            </a:r>
            <a:r>
              <a:rPr sz="1800" b="1" spc="-80" dirty="0">
                <a:latin typeface="Tahoma"/>
                <a:cs typeface="Tahoma"/>
              </a:rPr>
              <a:t> </a:t>
            </a:r>
            <a:r>
              <a:rPr sz="1800" b="1" spc="-140" dirty="0">
                <a:latin typeface="Tahoma"/>
                <a:cs typeface="Tahoma"/>
              </a:rPr>
              <a:t>de:</a:t>
            </a:r>
            <a:endParaRPr sz="1800">
              <a:latin typeface="Tahoma"/>
              <a:cs typeface="Tahoma"/>
            </a:endParaRPr>
          </a:p>
          <a:p>
            <a:pPr marL="332740" algn="ctr">
              <a:lnSpc>
                <a:spcPct val="100000"/>
              </a:lnSpc>
              <a:spcBef>
                <a:spcPts val="5"/>
              </a:spcBef>
              <a:tabLst>
                <a:tab pos="2160905" algn="l"/>
                <a:tab pos="3990340" algn="l"/>
              </a:tabLst>
            </a:pPr>
            <a:r>
              <a:rPr sz="2000" b="1" spc="-125" dirty="0">
                <a:solidFill>
                  <a:srgbClr val="C00000"/>
                </a:solidFill>
                <a:latin typeface="Tahoma"/>
                <a:cs typeface="Tahoma"/>
              </a:rPr>
              <a:t>15.</a:t>
            </a:r>
            <a:r>
              <a:rPr sz="2000" b="1" spc="-114" dirty="0">
                <a:solidFill>
                  <a:srgbClr val="C00000"/>
                </a:solidFill>
                <a:latin typeface="Tahoma"/>
                <a:cs typeface="Tahoma"/>
              </a:rPr>
              <a:t>500</a:t>
            </a:r>
            <a:r>
              <a:rPr sz="2000" b="1" spc="-1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-114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r>
              <a:rPr sz="2000" b="1" dirty="0">
                <a:solidFill>
                  <a:srgbClr val="C00000"/>
                </a:solidFill>
                <a:latin typeface="Tahoma"/>
                <a:cs typeface="Tahoma"/>
              </a:rPr>
              <a:t>	</a:t>
            </a:r>
            <a:r>
              <a:rPr sz="2000" b="1" spc="-125" dirty="0">
                <a:solidFill>
                  <a:srgbClr val="006FC0"/>
                </a:solidFill>
                <a:latin typeface="Tahoma"/>
                <a:cs typeface="Tahoma"/>
              </a:rPr>
              <a:t>21.</a:t>
            </a:r>
            <a:r>
              <a:rPr sz="2000" b="1" spc="-114" dirty="0">
                <a:solidFill>
                  <a:srgbClr val="006FC0"/>
                </a:solidFill>
                <a:latin typeface="Tahoma"/>
                <a:cs typeface="Tahoma"/>
              </a:rPr>
              <a:t>500</a:t>
            </a:r>
            <a:r>
              <a:rPr sz="2000" b="1" spc="-11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2000" b="1" spc="-114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r>
              <a:rPr sz="2000" b="1" dirty="0">
                <a:solidFill>
                  <a:srgbClr val="006FC0"/>
                </a:solidFill>
                <a:latin typeface="Tahoma"/>
                <a:cs typeface="Tahoma"/>
              </a:rPr>
              <a:t>	</a:t>
            </a:r>
            <a:r>
              <a:rPr sz="2000" b="1" spc="-125" dirty="0">
                <a:solidFill>
                  <a:srgbClr val="3A6450"/>
                </a:solidFill>
                <a:latin typeface="Tahoma"/>
                <a:cs typeface="Tahoma"/>
              </a:rPr>
              <a:t>40.</a:t>
            </a:r>
            <a:r>
              <a:rPr sz="2000" b="1" spc="-114" dirty="0">
                <a:solidFill>
                  <a:srgbClr val="3A6450"/>
                </a:solidFill>
                <a:latin typeface="Tahoma"/>
                <a:cs typeface="Tahoma"/>
              </a:rPr>
              <a:t>000</a:t>
            </a:r>
            <a:r>
              <a:rPr sz="2000" b="1" spc="-11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2000" b="1" spc="-114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44367" y="4347971"/>
            <a:ext cx="576580" cy="360045"/>
          </a:xfrm>
          <a:custGeom>
            <a:avLst/>
            <a:gdLst/>
            <a:ahLst/>
            <a:cxnLst/>
            <a:rect l="l" t="t" r="r" b="b"/>
            <a:pathLst>
              <a:path w="576579" h="360045">
                <a:moveTo>
                  <a:pt x="432054" y="0"/>
                </a:moveTo>
                <a:lnTo>
                  <a:pt x="144018" y="0"/>
                </a:lnTo>
                <a:lnTo>
                  <a:pt x="144018" y="179831"/>
                </a:lnTo>
                <a:lnTo>
                  <a:pt x="0" y="179831"/>
                </a:lnTo>
                <a:lnTo>
                  <a:pt x="288036" y="359663"/>
                </a:lnTo>
                <a:lnTo>
                  <a:pt x="576071" y="179831"/>
                </a:lnTo>
                <a:lnTo>
                  <a:pt x="432054" y="179831"/>
                </a:lnTo>
                <a:lnTo>
                  <a:pt x="43205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430779" y="3331464"/>
            <a:ext cx="1605280" cy="94234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148590" rIns="0" bIns="0" rtlCol="0">
            <a:spAutoFit/>
          </a:bodyPr>
          <a:lstStyle/>
          <a:p>
            <a:pPr marL="411480" marR="407034" algn="ctr">
              <a:lnSpc>
                <a:spcPct val="100000"/>
              </a:lnSpc>
              <a:spcBef>
                <a:spcPts val="1170"/>
              </a:spcBef>
            </a:pP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TOTAL 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4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1400" b="1" spc="-6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1400" b="1" spc="-6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400" b="1" spc="30" dirty="0">
                <a:solidFill>
                  <a:srgbClr val="FFFFFF"/>
                </a:solidFill>
                <a:latin typeface="Tahoma"/>
                <a:cs typeface="Tahoma"/>
              </a:rPr>
              <a:t>O  </a:t>
            </a:r>
            <a:r>
              <a:rPr sz="1400" b="1" spc="-80" dirty="0">
                <a:solidFill>
                  <a:srgbClr val="FFFFFF"/>
                </a:solidFill>
                <a:latin typeface="Tahoma"/>
                <a:cs typeface="Tahoma"/>
              </a:rPr>
              <a:t>FISCAL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49829" y="4793741"/>
            <a:ext cx="1567180" cy="70866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wrap="square" lIns="0" tIns="16764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320"/>
              </a:spcBef>
            </a:pPr>
            <a:r>
              <a:rPr sz="2400" b="1" spc="-145" dirty="0">
                <a:solidFill>
                  <a:srgbClr val="C00000"/>
                </a:solidFill>
                <a:latin typeface="Tahoma"/>
                <a:cs typeface="Tahoma"/>
              </a:rPr>
              <a:t>349,90</a:t>
            </a:r>
            <a:r>
              <a:rPr sz="2400" b="1" spc="-16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33194" y="5872734"/>
            <a:ext cx="1274445" cy="67691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1100" spc="8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1100" spc="45" dirty="0">
                <a:solidFill>
                  <a:srgbClr val="C00000"/>
                </a:solidFill>
                <a:latin typeface="Tahoma"/>
                <a:cs typeface="Tahoma"/>
              </a:rPr>
              <a:t>JU</a:t>
            </a:r>
            <a:r>
              <a:rPr sz="1100" spc="-5" dirty="0">
                <a:solidFill>
                  <a:srgbClr val="C00000"/>
                </a:solidFill>
                <a:latin typeface="Tahoma"/>
                <a:cs typeface="Tahoma"/>
              </a:rPr>
              <a:t>S</a:t>
            </a:r>
            <a:r>
              <a:rPr sz="1100" spc="-10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1100" spc="20" dirty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sz="1100" spc="-6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100" spc="45" dirty="0">
                <a:solidFill>
                  <a:srgbClr val="C00000"/>
                </a:solidFill>
                <a:latin typeface="Tahoma"/>
                <a:cs typeface="Tahoma"/>
              </a:rPr>
              <a:t>T</a:t>
            </a:r>
            <a:r>
              <a:rPr sz="1100" spc="40" dirty="0">
                <a:solidFill>
                  <a:srgbClr val="C00000"/>
                </a:solidFill>
                <a:latin typeface="Tahoma"/>
                <a:cs typeface="Tahoma"/>
              </a:rPr>
              <a:t>A</a:t>
            </a:r>
            <a:r>
              <a:rPr sz="1100" spc="5" dirty="0">
                <a:solidFill>
                  <a:srgbClr val="C00000"/>
                </a:solidFill>
                <a:latin typeface="Tahoma"/>
                <a:cs typeface="Tahoma"/>
              </a:rPr>
              <a:t>R</a:t>
            </a:r>
            <a:r>
              <a:rPr sz="1100" spc="10" dirty="0">
                <a:solidFill>
                  <a:srgbClr val="C00000"/>
                </a:solidFill>
                <a:latin typeface="Tahoma"/>
                <a:cs typeface="Tahoma"/>
              </a:rPr>
              <a:t>IFA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125" dirty="0">
                <a:solidFill>
                  <a:srgbClr val="C00000"/>
                </a:solidFill>
                <a:latin typeface="Tahoma"/>
                <a:cs typeface="Tahoma"/>
              </a:rPr>
              <a:t>13</a:t>
            </a:r>
            <a:r>
              <a:rPr sz="1600" b="1" spc="-75" dirty="0">
                <a:solidFill>
                  <a:srgbClr val="C00000"/>
                </a:solidFill>
                <a:latin typeface="Tahoma"/>
                <a:cs typeface="Tahoma"/>
              </a:rPr>
              <a:t>,</a:t>
            </a:r>
            <a:r>
              <a:rPr sz="1600" b="1" spc="-95" dirty="0">
                <a:solidFill>
                  <a:srgbClr val="C00000"/>
                </a:solidFill>
                <a:latin typeface="Tahoma"/>
                <a:cs typeface="Tahoma"/>
              </a:rPr>
              <a:t>90</a:t>
            </a:r>
            <a:r>
              <a:rPr sz="1600" b="1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8509" y="5872734"/>
            <a:ext cx="1274445" cy="67691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1100" spc="50" dirty="0">
                <a:solidFill>
                  <a:srgbClr val="C00000"/>
                </a:solidFill>
                <a:latin typeface="Tahoma"/>
                <a:cs typeface="Tahoma"/>
              </a:rPr>
              <a:t>DEDUCCIONES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95" dirty="0">
                <a:solidFill>
                  <a:srgbClr val="C00000"/>
                </a:solidFill>
                <a:latin typeface="Tahoma"/>
                <a:cs typeface="Tahoma"/>
              </a:rPr>
              <a:t>336</a:t>
            </a:r>
            <a:r>
              <a:rPr sz="1600" b="1" spc="-10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C0000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03932" y="5568696"/>
            <a:ext cx="373380" cy="236220"/>
          </a:xfrm>
          <a:custGeom>
            <a:avLst/>
            <a:gdLst/>
            <a:ahLst/>
            <a:cxnLst/>
            <a:rect l="l" t="t" r="r" b="b"/>
            <a:pathLst>
              <a:path w="373380" h="236220">
                <a:moveTo>
                  <a:pt x="280035" y="0"/>
                </a:moveTo>
                <a:lnTo>
                  <a:pt x="93344" y="0"/>
                </a:lnTo>
                <a:lnTo>
                  <a:pt x="93344" y="118109"/>
                </a:lnTo>
                <a:lnTo>
                  <a:pt x="0" y="118109"/>
                </a:lnTo>
                <a:lnTo>
                  <a:pt x="186690" y="236219"/>
                </a:lnTo>
                <a:lnTo>
                  <a:pt x="373380" y="118109"/>
                </a:lnTo>
                <a:lnTo>
                  <a:pt x="280035" y="118109"/>
                </a:lnTo>
                <a:lnTo>
                  <a:pt x="28003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40252" y="5568696"/>
            <a:ext cx="373380" cy="236220"/>
          </a:xfrm>
          <a:custGeom>
            <a:avLst/>
            <a:gdLst/>
            <a:ahLst/>
            <a:cxnLst/>
            <a:rect l="l" t="t" r="r" b="b"/>
            <a:pathLst>
              <a:path w="373379" h="236220">
                <a:moveTo>
                  <a:pt x="280035" y="0"/>
                </a:moveTo>
                <a:lnTo>
                  <a:pt x="93345" y="0"/>
                </a:lnTo>
                <a:lnTo>
                  <a:pt x="93345" y="118109"/>
                </a:lnTo>
                <a:lnTo>
                  <a:pt x="0" y="118109"/>
                </a:lnTo>
                <a:lnTo>
                  <a:pt x="186689" y="236219"/>
                </a:lnTo>
                <a:lnTo>
                  <a:pt x="373380" y="118109"/>
                </a:lnTo>
                <a:lnTo>
                  <a:pt x="280035" y="118109"/>
                </a:lnTo>
                <a:lnTo>
                  <a:pt x="28003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7964" y="4347971"/>
            <a:ext cx="576580" cy="360045"/>
          </a:xfrm>
          <a:custGeom>
            <a:avLst/>
            <a:gdLst/>
            <a:ahLst/>
            <a:cxnLst/>
            <a:rect l="l" t="t" r="r" b="b"/>
            <a:pathLst>
              <a:path w="576579" h="360045">
                <a:moveTo>
                  <a:pt x="432053" y="0"/>
                </a:moveTo>
                <a:lnTo>
                  <a:pt x="144018" y="0"/>
                </a:lnTo>
                <a:lnTo>
                  <a:pt x="144018" y="179831"/>
                </a:lnTo>
                <a:lnTo>
                  <a:pt x="0" y="179831"/>
                </a:lnTo>
                <a:lnTo>
                  <a:pt x="288036" y="359663"/>
                </a:lnTo>
                <a:lnTo>
                  <a:pt x="576072" y="179831"/>
                </a:lnTo>
                <a:lnTo>
                  <a:pt x="432053" y="179831"/>
                </a:lnTo>
                <a:lnTo>
                  <a:pt x="432053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312664" y="3349752"/>
            <a:ext cx="1567180" cy="90424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130175" rIns="0" bIns="0" rtlCol="0">
            <a:spAutoFit/>
          </a:bodyPr>
          <a:lstStyle/>
          <a:p>
            <a:pPr marL="393700" marR="386715" algn="ctr">
              <a:lnSpc>
                <a:spcPct val="100000"/>
              </a:lnSpc>
              <a:spcBef>
                <a:spcPts val="1025"/>
              </a:spcBef>
            </a:pP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TOTAL 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4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1400" b="1" spc="-6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1400" b="1" spc="-6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400" b="1" spc="30" dirty="0">
                <a:solidFill>
                  <a:srgbClr val="FFFFFF"/>
                </a:solidFill>
                <a:latin typeface="Tahoma"/>
                <a:cs typeface="Tahoma"/>
              </a:rPr>
              <a:t>O  </a:t>
            </a:r>
            <a:r>
              <a:rPr sz="1400" b="1" spc="-80" dirty="0">
                <a:solidFill>
                  <a:srgbClr val="FFFFFF"/>
                </a:solidFill>
                <a:latin typeface="Tahoma"/>
                <a:cs typeface="Tahoma"/>
              </a:rPr>
              <a:t>FISCAL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13426" y="4793741"/>
            <a:ext cx="1567180" cy="708660"/>
          </a:xfrm>
          <a:prstGeom prst="rect">
            <a:avLst/>
          </a:prstGeom>
          <a:ln w="38100">
            <a:solidFill>
              <a:srgbClr val="006FC0"/>
            </a:solidFill>
          </a:ln>
        </p:spPr>
        <p:txBody>
          <a:bodyPr vert="horz" wrap="square" lIns="0" tIns="167640" rIns="0" bIns="0" rtlCol="0">
            <a:spAutoFit/>
          </a:bodyPr>
          <a:lstStyle/>
          <a:p>
            <a:pPr marL="180975">
              <a:lnSpc>
                <a:spcPct val="100000"/>
              </a:lnSpc>
              <a:spcBef>
                <a:spcPts val="1320"/>
              </a:spcBef>
            </a:pPr>
            <a:r>
              <a:rPr sz="2400" b="1" spc="-145" dirty="0">
                <a:solidFill>
                  <a:srgbClr val="006FC0"/>
                </a:solidFill>
                <a:latin typeface="Tahoma"/>
                <a:cs typeface="Tahoma"/>
              </a:rPr>
              <a:t>264,59</a:t>
            </a:r>
            <a:r>
              <a:rPr sz="2400" b="1" spc="-16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96790" y="5872734"/>
            <a:ext cx="1274445" cy="676910"/>
          </a:xfrm>
          <a:prstGeom prst="rect">
            <a:avLst/>
          </a:prstGeom>
          <a:ln w="38100">
            <a:solidFill>
              <a:srgbClr val="006FC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1100" spc="80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100" spc="45" dirty="0">
                <a:solidFill>
                  <a:srgbClr val="006FC0"/>
                </a:solidFill>
                <a:latin typeface="Tahoma"/>
                <a:cs typeface="Tahoma"/>
              </a:rPr>
              <a:t>JU</a:t>
            </a:r>
            <a:r>
              <a:rPr sz="1100" spc="-5" dirty="0">
                <a:solidFill>
                  <a:srgbClr val="006FC0"/>
                </a:solidFill>
                <a:latin typeface="Tahoma"/>
                <a:cs typeface="Tahoma"/>
              </a:rPr>
              <a:t>S</a:t>
            </a:r>
            <a:r>
              <a:rPr sz="1100" spc="-10" dirty="0">
                <a:solidFill>
                  <a:srgbClr val="006FC0"/>
                </a:solidFill>
                <a:latin typeface="Tahoma"/>
                <a:cs typeface="Tahoma"/>
              </a:rPr>
              <a:t>T</a:t>
            </a:r>
            <a:r>
              <a:rPr sz="1100" spc="20" dirty="0">
                <a:solidFill>
                  <a:srgbClr val="006FC0"/>
                </a:solidFill>
                <a:latin typeface="Tahoma"/>
                <a:cs typeface="Tahoma"/>
              </a:rPr>
              <a:t>E</a:t>
            </a:r>
            <a:r>
              <a:rPr sz="1100" spc="-6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100" spc="45" dirty="0">
                <a:solidFill>
                  <a:srgbClr val="006FC0"/>
                </a:solidFill>
                <a:latin typeface="Tahoma"/>
                <a:cs typeface="Tahoma"/>
              </a:rPr>
              <a:t>T</a:t>
            </a:r>
            <a:r>
              <a:rPr sz="1100" spc="40" dirty="0">
                <a:solidFill>
                  <a:srgbClr val="006FC0"/>
                </a:solidFill>
                <a:latin typeface="Tahoma"/>
                <a:cs typeface="Tahoma"/>
              </a:rPr>
              <a:t>A</a:t>
            </a:r>
            <a:r>
              <a:rPr sz="1100" spc="5" dirty="0">
                <a:solidFill>
                  <a:srgbClr val="006FC0"/>
                </a:solidFill>
                <a:latin typeface="Tahoma"/>
                <a:cs typeface="Tahoma"/>
              </a:rPr>
              <a:t>R</a:t>
            </a:r>
            <a:r>
              <a:rPr sz="1100" spc="10" dirty="0">
                <a:solidFill>
                  <a:srgbClr val="006FC0"/>
                </a:solidFill>
                <a:latin typeface="Tahoma"/>
                <a:cs typeface="Tahoma"/>
              </a:rPr>
              <a:t>IFA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125" dirty="0">
                <a:solidFill>
                  <a:srgbClr val="006FC0"/>
                </a:solidFill>
                <a:latin typeface="Tahoma"/>
                <a:cs typeface="Tahoma"/>
              </a:rPr>
              <a:t>32</a:t>
            </a:r>
            <a:r>
              <a:rPr sz="1600" b="1" spc="-75" dirty="0">
                <a:solidFill>
                  <a:srgbClr val="006FC0"/>
                </a:solidFill>
                <a:latin typeface="Tahoma"/>
                <a:cs typeface="Tahoma"/>
              </a:rPr>
              <a:t>,</a:t>
            </a:r>
            <a:r>
              <a:rPr sz="1600" b="1" spc="-95" dirty="0">
                <a:solidFill>
                  <a:srgbClr val="006FC0"/>
                </a:solidFill>
                <a:latin typeface="Tahoma"/>
                <a:cs typeface="Tahoma"/>
              </a:rPr>
              <a:t>59</a:t>
            </a:r>
            <a:r>
              <a:rPr sz="1600" b="1" spc="-90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82105" y="5872734"/>
            <a:ext cx="1275715" cy="676910"/>
          </a:xfrm>
          <a:prstGeom prst="rect">
            <a:avLst/>
          </a:prstGeom>
          <a:ln w="38100">
            <a:solidFill>
              <a:srgbClr val="006FC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1100" spc="50" dirty="0">
                <a:solidFill>
                  <a:srgbClr val="006FC0"/>
                </a:solidFill>
                <a:latin typeface="Tahoma"/>
                <a:cs typeface="Tahoma"/>
              </a:rPr>
              <a:t>DEDUCCIONES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95" dirty="0">
                <a:solidFill>
                  <a:srgbClr val="006FC0"/>
                </a:solidFill>
                <a:latin typeface="Tahoma"/>
                <a:cs typeface="Tahoma"/>
              </a:rPr>
              <a:t>232</a:t>
            </a:r>
            <a:r>
              <a:rPr sz="1600" b="1" spc="-105" dirty="0">
                <a:solidFill>
                  <a:srgbClr val="006FC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006FC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67528" y="5568696"/>
            <a:ext cx="375285" cy="236220"/>
          </a:xfrm>
          <a:custGeom>
            <a:avLst/>
            <a:gdLst/>
            <a:ahLst/>
            <a:cxnLst/>
            <a:rect l="l" t="t" r="r" b="b"/>
            <a:pathLst>
              <a:path w="375285" h="236220">
                <a:moveTo>
                  <a:pt x="281177" y="0"/>
                </a:moveTo>
                <a:lnTo>
                  <a:pt x="93725" y="0"/>
                </a:lnTo>
                <a:lnTo>
                  <a:pt x="93725" y="118109"/>
                </a:lnTo>
                <a:lnTo>
                  <a:pt x="0" y="118109"/>
                </a:lnTo>
                <a:lnTo>
                  <a:pt x="187451" y="236219"/>
                </a:lnTo>
                <a:lnTo>
                  <a:pt x="374904" y="118109"/>
                </a:lnTo>
                <a:lnTo>
                  <a:pt x="281177" y="118109"/>
                </a:lnTo>
                <a:lnTo>
                  <a:pt x="28117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03847" y="5568696"/>
            <a:ext cx="375285" cy="236220"/>
          </a:xfrm>
          <a:custGeom>
            <a:avLst/>
            <a:gdLst/>
            <a:ahLst/>
            <a:cxnLst/>
            <a:rect l="l" t="t" r="r" b="b"/>
            <a:pathLst>
              <a:path w="375284" h="236220">
                <a:moveTo>
                  <a:pt x="281177" y="0"/>
                </a:moveTo>
                <a:lnTo>
                  <a:pt x="93725" y="0"/>
                </a:lnTo>
                <a:lnTo>
                  <a:pt x="93725" y="118109"/>
                </a:lnTo>
                <a:lnTo>
                  <a:pt x="0" y="118109"/>
                </a:lnTo>
                <a:lnTo>
                  <a:pt x="187451" y="236219"/>
                </a:lnTo>
                <a:lnTo>
                  <a:pt x="374903" y="118109"/>
                </a:lnTo>
                <a:lnTo>
                  <a:pt x="281177" y="118109"/>
                </a:lnTo>
                <a:lnTo>
                  <a:pt x="28117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45652" y="4347971"/>
            <a:ext cx="576580" cy="360045"/>
          </a:xfrm>
          <a:custGeom>
            <a:avLst/>
            <a:gdLst/>
            <a:ahLst/>
            <a:cxnLst/>
            <a:rect l="l" t="t" r="r" b="b"/>
            <a:pathLst>
              <a:path w="576579" h="360045">
                <a:moveTo>
                  <a:pt x="432053" y="0"/>
                </a:moveTo>
                <a:lnTo>
                  <a:pt x="144018" y="0"/>
                </a:lnTo>
                <a:lnTo>
                  <a:pt x="144018" y="179831"/>
                </a:lnTo>
                <a:lnTo>
                  <a:pt x="0" y="179831"/>
                </a:lnTo>
                <a:lnTo>
                  <a:pt x="288036" y="359663"/>
                </a:lnTo>
                <a:lnTo>
                  <a:pt x="576072" y="179831"/>
                </a:lnTo>
                <a:lnTo>
                  <a:pt x="432053" y="179831"/>
                </a:lnTo>
                <a:lnTo>
                  <a:pt x="432053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148828" y="3349752"/>
            <a:ext cx="1568450" cy="904240"/>
          </a:xfrm>
          <a:prstGeom prst="rect">
            <a:avLst/>
          </a:prstGeom>
          <a:solidFill>
            <a:srgbClr val="3A6450"/>
          </a:solidFill>
        </p:spPr>
        <p:txBody>
          <a:bodyPr vert="horz" wrap="square" lIns="0" tIns="130175" rIns="0" bIns="0" rtlCol="0">
            <a:spAutoFit/>
          </a:bodyPr>
          <a:lstStyle/>
          <a:p>
            <a:pPr marL="394970" marR="387350" algn="ctr">
              <a:lnSpc>
                <a:spcPct val="100000"/>
              </a:lnSpc>
              <a:spcBef>
                <a:spcPts val="1025"/>
              </a:spcBef>
            </a:pPr>
            <a:r>
              <a:rPr sz="1400" b="1" spc="-10" dirty="0">
                <a:solidFill>
                  <a:srgbClr val="FFFFFF"/>
                </a:solidFill>
                <a:latin typeface="Tahoma"/>
                <a:cs typeface="Tahoma"/>
              </a:rPr>
              <a:t>TOTAL </a:t>
            </a:r>
            <a:r>
              <a:rPr sz="1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400" b="1" spc="5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1400" b="1" spc="-6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1400" b="1" spc="-6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400" b="1" spc="30" dirty="0">
                <a:solidFill>
                  <a:srgbClr val="FFFFFF"/>
                </a:solidFill>
                <a:latin typeface="Tahoma"/>
                <a:cs typeface="Tahoma"/>
              </a:rPr>
              <a:t>O  </a:t>
            </a:r>
            <a:r>
              <a:rPr sz="1400" b="1" spc="-80" dirty="0">
                <a:solidFill>
                  <a:srgbClr val="FFFFFF"/>
                </a:solidFill>
                <a:latin typeface="Tahoma"/>
                <a:cs typeface="Tahoma"/>
              </a:rPr>
              <a:t>FISCAL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49590" y="4793741"/>
            <a:ext cx="1568450" cy="708660"/>
          </a:xfrm>
          <a:prstGeom prst="rect">
            <a:avLst/>
          </a:prstGeom>
          <a:ln w="38100">
            <a:solidFill>
              <a:srgbClr val="3A6450"/>
            </a:solidFill>
          </a:ln>
        </p:spPr>
        <p:txBody>
          <a:bodyPr vert="horz" wrap="square" lIns="0" tIns="167640" rIns="0" bIns="0" rtlCol="0">
            <a:spAutoFit/>
          </a:bodyPr>
          <a:lstStyle/>
          <a:p>
            <a:pPr marL="182245">
              <a:lnSpc>
                <a:spcPct val="100000"/>
              </a:lnSpc>
              <a:spcBef>
                <a:spcPts val="1320"/>
              </a:spcBef>
            </a:pPr>
            <a:r>
              <a:rPr sz="2400" b="1" spc="-145" dirty="0">
                <a:solidFill>
                  <a:srgbClr val="3A6450"/>
                </a:solidFill>
                <a:latin typeface="Tahoma"/>
                <a:cs typeface="Tahoma"/>
              </a:rPr>
              <a:t>218,25</a:t>
            </a:r>
            <a:r>
              <a:rPr sz="2400" b="1" spc="-16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2400" b="1" spc="-140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632954" y="5872734"/>
            <a:ext cx="1275715" cy="676910"/>
          </a:xfrm>
          <a:prstGeom prst="rect">
            <a:avLst/>
          </a:prstGeom>
          <a:ln w="38100">
            <a:solidFill>
              <a:srgbClr val="3A645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30"/>
              </a:spcBef>
            </a:pPr>
            <a:r>
              <a:rPr sz="1100" spc="80" dirty="0">
                <a:solidFill>
                  <a:srgbClr val="3A6450"/>
                </a:solidFill>
                <a:latin typeface="Tahoma"/>
                <a:cs typeface="Tahoma"/>
              </a:rPr>
              <a:t>A</a:t>
            </a:r>
            <a:r>
              <a:rPr sz="1100" spc="45" dirty="0">
                <a:solidFill>
                  <a:srgbClr val="3A6450"/>
                </a:solidFill>
                <a:latin typeface="Tahoma"/>
                <a:cs typeface="Tahoma"/>
              </a:rPr>
              <a:t>JU</a:t>
            </a:r>
            <a:r>
              <a:rPr sz="1100" spc="-5" dirty="0">
                <a:solidFill>
                  <a:srgbClr val="3A6450"/>
                </a:solidFill>
                <a:latin typeface="Tahoma"/>
                <a:cs typeface="Tahoma"/>
              </a:rPr>
              <a:t>S</a:t>
            </a:r>
            <a:r>
              <a:rPr sz="1100" spc="-10" dirty="0">
                <a:solidFill>
                  <a:srgbClr val="3A6450"/>
                </a:solidFill>
                <a:latin typeface="Tahoma"/>
                <a:cs typeface="Tahoma"/>
              </a:rPr>
              <a:t>T</a:t>
            </a:r>
            <a:r>
              <a:rPr sz="1100" spc="20" dirty="0">
                <a:solidFill>
                  <a:srgbClr val="3A6450"/>
                </a:solidFill>
                <a:latin typeface="Tahoma"/>
                <a:cs typeface="Tahoma"/>
              </a:rPr>
              <a:t>E</a:t>
            </a:r>
            <a:r>
              <a:rPr sz="1100" spc="-6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100" spc="45" dirty="0">
                <a:solidFill>
                  <a:srgbClr val="3A6450"/>
                </a:solidFill>
                <a:latin typeface="Tahoma"/>
                <a:cs typeface="Tahoma"/>
              </a:rPr>
              <a:t>T</a:t>
            </a:r>
            <a:r>
              <a:rPr sz="1100" spc="40" dirty="0">
                <a:solidFill>
                  <a:srgbClr val="3A6450"/>
                </a:solidFill>
                <a:latin typeface="Tahoma"/>
                <a:cs typeface="Tahoma"/>
              </a:rPr>
              <a:t>A</a:t>
            </a:r>
            <a:r>
              <a:rPr sz="1100" spc="5" dirty="0">
                <a:solidFill>
                  <a:srgbClr val="3A6450"/>
                </a:solidFill>
                <a:latin typeface="Tahoma"/>
                <a:cs typeface="Tahoma"/>
              </a:rPr>
              <a:t>R</a:t>
            </a:r>
            <a:r>
              <a:rPr sz="1100" spc="10" dirty="0">
                <a:solidFill>
                  <a:srgbClr val="3A6450"/>
                </a:solidFill>
                <a:latin typeface="Tahoma"/>
                <a:cs typeface="Tahoma"/>
              </a:rPr>
              <a:t>IFA</a:t>
            </a:r>
            <a:endParaRPr sz="1100">
              <a:latin typeface="Tahoma"/>
              <a:cs typeface="Tahoma"/>
            </a:endParaRPr>
          </a:p>
          <a:p>
            <a:pPr marL="1270" algn="ctr">
              <a:lnSpc>
                <a:spcPct val="100000"/>
              </a:lnSpc>
            </a:pPr>
            <a:r>
              <a:rPr sz="1600" b="1" spc="-125" dirty="0">
                <a:solidFill>
                  <a:srgbClr val="3A6450"/>
                </a:solidFill>
                <a:latin typeface="Tahoma"/>
                <a:cs typeface="Tahoma"/>
              </a:rPr>
              <a:t>92</a:t>
            </a:r>
            <a:r>
              <a:rPr sz="1600" b="1" spc="-75" dirty="0">
                <a:solidFill>
                  <a:srgbClr val="3A6450"/>
                </a:solidFill>
                <a:latin typeface="Tahoma"/>
                <a:cs typeface="Tahoma"/>
              </a:rPr>
              <a:t>,</a:t>
            </a:r>
            <a:r>
              <a:rPr sz="1600" b="1" spc="-95" dirty="0">
                <a:solidFill>
                  <a:srgbClr val="3A6450"/>
                </a:solidFill>
                <a:latin typeface="Tahoma"/>
                <a:cs typeface="Tahoma"/>
              </a:rPr>
              <a:t>25</a:t>
            </a:r>
            <a:r>
              <a:rPr sz="1600" b="1" spc="-90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19793" y="5872734"/>
            <a:ext cx="1274445" cy="676910"/>
          </a:xfrm>
          <a:prstGeom prst="rect">
            <a:avLst/>
          </a:prstGeom>
          <a:ln w="38100">
            <a:solidFill>
              <a:srgbClr val="3A6450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30"/>
              </a:spcBef>
            </a:pPr>
            <a:r>
              <a:rPr sz="1100" spc="50" dirty="0">
                <a:solidFill>
                  <a:srgbClr val="3A6450"/>
                </a:solidFill>
                <a:latin typeface="Tahoma"/>
                <a:cs typeface="Tahoma"/>
              </a:rPr>
              <a:t>DEDUCCIONES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95" dirty="0">
                <a:solidFill>
                  <a:srgbClr val="3A6450"/>
                </a:solidFill>
                <a:latin typeface="Tahoma"/>
                <a:cs typeface="Tahoma"/>
              </a:rPr>
              <a:t>126</a:t>
            </a:r>
            <a:r>
              <a:rPr sz="1600" b="1" spc="-105" dirty="0">
                <a:solidFill>
                  <a:srgbClr val="3A6450"/>
                </a:solidFill>
                <a:latin typeface="Tahoma"/>
                <a:cs typeface="Tahoma"/>
              </a:rPr>
              <a:t> </a:t>
            </a:r>
            <a:r>
              <a:rPr sz="1600" b="1" spc="-95" dirty="0">
                <a:solidFill>
                  <a:srgbClr val="3A6450"/>
                </a:solidFill>
                <a:latin typeface="Tahoma"/>
                <a:cs typeface="Tahoma"/>
              </a:rPr>
              <a:t>€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203692" y="5568696"/>
            <a:ext cx="375285" cy="236220"/>
          </a:xfrm>
          <a:custGeom>
            <a:avLst/>
            <a:gdLst/>
            <a:ahLst/>
            <a:cxnLst/>
            <a:rect l="l" t="t" r="r" b="b"/>
            <a:pathLst>
              <a:path w="375284" h="236220">
                <a:moveTo>
                  <a:pt x="281177" y="0"/>
                </a:moveTo>
                <a:lnTo>
                  <a:pt x="93725" y="0"/>
                </a:lnTo>
                <a:lnTo>
                  <a:pt x="93725" y="118109"/>
                </a:lnTo>
                <a:lnTo>
                  <a:pt x="0" y="118109"/>
                </a:lnTo>
                <a:lnTo>
                  <a:pt x="187451" y="236219"/>
                </a:lnTo>
                <a:lnTo>
                  <a:pt x="374903" y="118109"/>
                </a:lnTo>
                <a:lnTo>
                  <a:pt x="281177" y="118109"/>
                </a:lnTo>
                <a:lnTo>
                  <a:pt x="281177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40011" y="5568696"/>
            <a:ext cx="375285" cy="236220"/>
          </a:xfrm>
          <a:custGeom>
            <a:avLst/>
            <a:gdLst/>
            <a:ahLst/>
            <a:cxnLst/>
            <a:rect l="l" t="t" r="r" b="b"/>
            <a:pathLst>
              <a:path w="375284" h="236220">
                <a:moveTo>
                  <a:pt x="281178" y="0"/>
                </a:moveTo>
                <a:lnTo>
                  <a:pt x="93726" y="0"/>
                </a:lnTo>
                <a:lnTo>
                  <a:pt x="93726" y="118109"/>
                </a:lnTo>
                <a:lnTo>
                  <a:pt x="0" y="118109"/>
                </a:lnTo>
                <a:lnTo>
                  <a:pt x="187452" y="236219"/>
                </a:lnTo>
                <a:lnTo>
                  <a:pt x="374904" y="118109"/>
                </a:lnTo>
                <a:lnTo>
                  <a:pt x="281178" y="118109"/>
                </a:lnTo>
                <a:lnTo>
                  <a:pt x="281178" y="0"/>
                </a:lnTo>
                <a:close/>
              </a:path>
            </a:pathLst>
          </a:custGeom>
          <a:solidFill>
            <a:srgbClr val="3A64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60014" y="2894838"/>
            <a:ext cx="1036319" cy="294640"/>
          </a:xfrm>
          <a:custGeom>
            <a:avLst/>
            <a:gdLst/>
            <a:ahLst/>
            <a:cxnLst/>
            <a:rect l="l" t="t" r="r" b="b"/>
            <a:pathLst>
              <a:path w="1036320" h="294639">
                <a:moveTo>
                  <a:pt x="1036320" y="0"/>
                </a:moveTo>
                <a:lnTo>
                  <a:pt x="0" y="294639"/>
                </a:lnTo>
              </a:path>
            </a:pathLst>
          </a:custGeom>
          <a:ln w="190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70853" y="2858261"/>
            <a:ext cx="0" cy="369570"/>
          </a:xfrm>
          <a:custGeom>
            <a:avLst/>
            <a:gdLst/>
            <a:ahLst/>
            <a:cxnLst/>
            <a:rect l="l" t="t" r="r" b="b"/>
            <a:pathLst>
              <a:path h="369569">
                <a:moveTo>
                  <a:pt x="0" y="0"/>
                </a:moveTo>
                <a:lnTo>
                  <a:pt x="0" y="369570"/>
                </a:lnTo>
              </a:path>
            </a:pathLst>
          </a:custGeom>
          <a:ln w="19050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74914" y="2891789"/>
            <a:ext cx="1026160" cy="365760"/>
          </a:xfrm>
          <a:custGeom>
            <a:avLst/>
            <a:gdLst/>
            <a:ahLst/>
            <a:cxnLst/>
            <a:rect l="l" t="t" r="r" b="b"/>
            <a:pathLst>
              <a:path w="1026159" h="365760">
                <a:moveTo>
                  <a:pt x="0" y="0"/>
                </a:moveTo>
                <a:lnTo>
                  <a:pt x="1026159" y="365760"/>
                </a:lnTo>
              </a:path>
            </a:pathLst>
          </a:custGeom>
          <a:ln w="19050">
            <a:solidFill>
              <a:srgbClr val="3A64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0735818" y="517016"/>
            <a:ext cx="13011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1495" algn="r">
              <a:lnSpc>
                <a:spcPct val="100000"/>
              </a:lnSpc>
              <a:spcBef>
                <a:spcPts val="100"/>
              </a:spcBef>
            </a:pPr>
            <a:r>
              <a:rPr sz="1800" b="1" spc="-90" dirty="0">
                <a:solidFill>
                  <a:srgbClr val="396450"/>
                </a:solidFill>
                <a:latin typeface="Tahoma"/>
                <a:cs typeface="Tahoma"/>
              </a:rPr>
              <a:t>Cuadro  </a:t>
            </a:r>
            <a:r>
              <a:rPr sz="1800" b="1" spc="-75" dirty="0">
                <a:solidFill>
                  <a:srgbClr val="396450"/>
                </a:solidFill>
                <a:latin typeface="Tahoma"/>
                <a:cs typeface="Tahoma"/>
              </a:rPr>
              <a:t>c</a:t>
            </a:r>
            <a:r>
              <a:rPr sz="1800" b="1" spc="-100" dirty="0">
                <a:solidFill>
                  <a:srgbClr val="396450"/>
                </a:solidFill>
                <a:latin typeface="Tahoma"/>
                <a:cs typeface="Tahoma"/>
              </a:rPr>
              <a:t>o</a:t>
            </a:r>
            <a:r>
              <a:rPr sz="1800" b="1" spc="-125" dirty="0">
                <a:solidFill>
                  <a:srgbClr val="396450"/>
                </a:solidFill>
                <a:latin typeface="Tahoma"/>
                <a:cs typeface="Tahoma"/>
              </a:rPr>
              <a:t>mparativo</a:t>
            </a:r>
            <a:endParaRPr sz="1800">
              <a:latin typeface="Tahoma"/>
              <a:cs typeface="Tahoma"/>
            </a:endParaRPr>
          </a:p>
          <a:p>
            <a:pPr marR="5715" algn="r">
              <a:lnSpc>
                <a:spcPct val="100000"/>
              </a:lnSpc>
            </a:pPr>
            <a:r>
              <a:rPr sz="1800" b="1" spc="-345" dirty="0">
                <a:solidFill>
                  <a:srgbClr val="396450"/>
                </a:solidFill>
                <a:latin typeface="Tahoma"/>
                <a:cs typeface="Tahoma"/>
              </a:rPr>
              <a:t>(*)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fld id="{81D60167-4931-47E6-BA6A-407CBD079E47}" type="slidenum">
              <a:rPr dirty="0"/>
              <a:pPr marL="38100">
                <a:lnSpc>
                  <a:spcPts val="2090"/>
                </a:lnSpc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3024</Words>
  <Application>Microsoft Office PowerPoint</Application>
  <PresentationFormat>Personalizado</PresentationFormat>
  <Paragraphs>851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Office Theme</vt:lpstr>
      <vt:lpstr>Una respuesta  de progreso  frente a las  crisis</vt:lpstr>
      <vt:lpstr>Un esfuerzo compartido</vt:lpstr>
      <vt:lpstr>La política de la justicia social</vt:lpstr>
      <vt:lpstr>Al servicio de la inversión  productiva y la empresa</vt:lpstr>
      <vt:lpstr>Ajuste fiscal selectivo en el IRPF (1)</vt:lpstr>
      <vt:lpstr>Ajuste fiscal selectivo en el IRPF (2)</vt:lpstr>
      <vt:lpstr>Ajuste fiscal selectivo en el IRPF (3)</vt:lpstr>
      <vt:lpstr>Ejemplos de ajuste fiscal selectivo</vt:lpstr>
      <vt:lpstr>Progresividad probada</vt:lpstr>
      <vt:lpstr>Nuevo impulso para  La Palma</vt:lpstr>
      <vt:lpstr>Un contexto incierto (1)</vt:lpstr>
      <vt:lpstr>Un contexto incierto (2)</vt:lpstr>
      <vt:lpstr>Los riesgos globales</vt:lpstr>
      <vt:lpstr>A nivel interno</vt:lpstr>
      <vt:lpstr>La remontada económica</vt:lpstr>
      <vt:lpstr>La ejecución presupuestaria  como valor de lo público</vt:lpstr>
      <vt:lpstr>La subida de precios también  impacta en el gasto público</vt:lpstr>
      <vt:lpstr>Las grandes cifras</vt:lpstr>
      <vt:lpstr>Las grandes cifras</vt:lpstr>
      <vt:lpstr>Los crecimientos más relevantes</vt:lpstr>
      <vt:lpstr>Ingresos por capítulos</vt:lpstr>
      <vt:lpstr>Gastos por capítulo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Fernández</dc:creator>
  <cp:lastModifiedBy>emartin</cp:lastModifiedBy>
  <cp:revision>1</cp:revision>
  <dcterms:created xsi:type="dcterms:W3CDTF">2022-10-25T08:59:24Z</dcterms:created>
  <dcterms:modified xsi:type="dcterms:W3CDTF">2022-10-25T08:56:12Z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2022-10-24T00:00:00Z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2022-10-25T00:00:00Z</vt:filetime>
  </property>
</Properties>
</file>